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303" r:id="rId3"/>
    <p:sldId id="301" r:id="rId4"/>
    <p:sldId id="288" r:id="rId5"/>
    <p:sldId id="257" r:id="rId6"/>
    <p:sldId id="258" r:id="rId7"/>
    <p:sldId id="290" r:id="rId8"/>
    <p:sldId id="259" r:id="rId9"/>
    <p:sldId id="260" r:id="rId10"/>
    <p:sldId id="280" r:id="rId11"/>
    <p:sldId id="291" r:id="rId12"/>
    <p:sldId id="292" r:id="rId13"/>
    <p:sldId id="270" r:id="rId14"/>
    <p:sldId id="296" r:id="rId15"/>
    <p:sldId id="297" r:id="rId16"/>
    <p:sldId id="295" r:id="rId17"/>
    <p:sldId id="271" r:id="rId18"/>
    <p:sldId id="293" r:id="rId19"/>
    <p:sldId id="279" r:id="rId20"/>
    <p:sldId id="294" r:id="rId21"/>
    <p:sldId id="264" r:id="rId22"/>
    <p:sldId id="298" r:id="rId23"/>
    <p:sldId id="289" r:id="rId24"/>
    <p:sldId id="300" r:id="rId25"/>
    <p:sldId id="299" r:id="rId26"/>
    <p:sldId id="273" r:id="rId27"/>
    <p:sldId id="28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06CB5F-063C-4E70-B81A-85AD6C75C135}" type="doc">
      <dgm:prSet loTypeId="urn:microsoft.com/office/officeart/2005/8/layout/vList4#1" loCatId="picture" qsTypeId="urn:microsoft.com/office/officeart/2005/8/quickstyle/simple1" qsCatId="simple" csTypeId="urn:microsoft.com/office/officeart/2005/8/colors/accent1_2" csCatId="accent1" phldr="1"/>
      <dgm:spPr/>
      <dgm:t>
        <a:bodyPr/>
        <a:lstStyle/>
        <a:p>
          <a:endParaRPr lang="en-US"/>
        </a:p>
      </dgm:t>
    </dgm:pt>
    <dgm:pt modelId="{4588F3D3-C4F9-479C-9383-227FBDB47311}">
      <dgm:prSet phldrT="[Text]" custT="1"/>
      <dgm:spPr/>
      <dgm:t>
        <a:bodyPr/>
        <a:lstStyle/>
        <a:p>
          <a:r>
            <a:rPr lang="en-US" sz="2400" dirty="0" smtClean="0"/>
            <a:t>Principles</a:t>
          </a:r>
          <a:endParaRPr lang="en-US" sz="2400" dirty="0"/>
        </a:p>
      </dgm:t>
    </dgm:pt>
    <dgm:pt modelId="{33912EBD-3FFB-4227-B665-CE5202B4695D}" type="parTrans" cxnId="{C5348D30-36D8-4822-9FDB-FCB404AB2747}">
      <dgm:prSet/>
      <dgm:spPr/>
      <dgm:t>
        <a:bodyPr/>
        <a:lstStyle/>
        <a:p>
          <a:endParaRPr lang="en-US"/>
        </a:p>
      </dgm:t>
    </dgm:pt>
    <dgm:pt modelId="{1FCE877A-0652-490E-A560-32A8C14B5E1E}" type="sibTrans" cxnId="{C5348D30-36D8-4822-9FDB-FCB404AB2747}">
      <dgm:prSet/>
      <dgm:spPr/>
      <dgm:t>
        <a:bodyPr/>
        <a:lstStyle/>
        <a:p>
          <a:endParaRPr lang="en-US"/>
        </a:p>
      </dgm:t>
    </dgm:pt>
    <dgm:pt modelId="{5296E6C1-174B-49DF-87C9-49D8E5C41C7A}">
      <dgm:prSet phldrT="[Text]" custT="1"/>
      <dgm:spPr/>
      <dgm:t>
        <a:bodyPr/>
        <a:lstStyle/>
        <a:p>
          <a:r>
            <a:rPr lang="en-US" sz="2400" dirty="0" smtClean="0"/>
            <a:t>Program </a:t>
          </a:r>
        </a:p>
        <a:p>
          <a:r>
            <a:rPr lang="en-US" sz="1800" dirty="0" smtClean="0"/>
            <a:t>Or Knowledge</a:t>
          </a:r>
          <a:endParaRPr lang="en-US" sz="1800" dirty="0"/>
        </a:p>
      </dgm:t>
    </dgm:pt>
    <dgm:pt modelId="{5F67A5C2-0B6F-456F-A28D-C3676B8F8EB4}" type="parTrans" cxnId="{0F99D038-B5FB-432F-8EA4-3C84A07FE6B4}">
      <dgm:prSet/>
      <dgm:spPr/>
      <dgm:t>
        <a:bodyPr/>
        <a:lstStyle/>
        <a:p>
          <a:endParaRPr lang="en-US"/>
        </a:p>
      </dgm:t>
    </dgm:pt>
    <dgm:pt modelId="{95527B42-8F07-4682-AD32-CA111D25501E}" type="sibTrans" cxnId="{0F99D038-B5FB-432F-8EA4-3C84A07FE6B4}">
      <dgm:prSet/>
      <dgm:spPr/>
      <dgm:t>
        <a:bodyPr/>
        <a:lstStyle/>
        <a:p>
          <a:endParaRPr lang="en-US"/>
        </a:p>
      </dgm:t>
    </dgm:pt>
    <dgm:pt modelId="{FB256917-1937-4521-A291-7FA2494E16B4}">
      <dgm:prSet phldrT="[Text]" custT="1"/>
      <dgm:spPr/>
      <dgm:t>
        <a:bodyPr/>
        <a:lstStyle/>
        <a:p>
          <a:r>
            <a:rPr lang="en-US" sz="2400" dirty="0" smtClean="0"/>
            <a:t>Sensory</a:t>
          </a:r>
          <a:endParaRPr lang="en-US" sz="2400" dirty="0"/>
        </a:p>
      </dgm:t>
    </dgm:pt>
    <dgm:pt modelId="{56E50A1A-63A8-473A-8F02-437DD7EC3DC7}" type="parTrans" cxnId="{A01E482B-D00F-4819-96FB-784C4D8AF6B2}">
      <dgm:prSet/>
      <dgm:spPr/>
      <dgm:t>
        <a:bodyPr/>
        <a:lstStyle/>
        <a:p>
          <a:endParaRPr lang="en-US"/>
        </a:p>
      </dgm:t>
    </dgm:pt>
    <dgm:pt modelId="{FAE715A6-5271-4C5B-A935-E7260D7FA42A}" type="sibTrans" cxnId="{A01E482B-D00F-4819-96FB-784C4D8AF6B2}">
      <dgm:prSet/>
      <dgm:spPr/>
      <dgm:t>
        <a:bodyPr/>
        <a:lstStyle/>
        <a:p>
          <a:endParaRPr lang="en-US"/>
        </a:p>
      </dgm:t>
    </dgm:pt>
    <dgm:pt modelId="{B391FB3B-EBCF-45BB-92A1-9DCAA984338F}">
      <dgm:prSet custT="1"/>
      <dgm:spPr/>
      <dgm:t>
        <a:bodyPr/>
        <a:lstStyle/>
        <a:p>
          <a:r>
            <a:rPr lang="en-US" sz="2400" dirty="0" smtClean="0"/>
            <a:t>System Concept</a:t>
          </a:r>
          <a:endParaRPr lang="en-US" sz="2400" dirty="0"/>
        </a:p>
      </dgm:t>
    </dgm:pt>
    <dgm:pt modelId="{2DDB74AD-2AC9-4F73-934D-B62A71D5A4AD}" type="parTrans" cxnId="{BE0874A0-05F1-4BDE-959D-27D9C69EEF96}">
      <dgm:prSet/>
      <dgm:spPr/>
      <dgm:t>
        <a:bodyPr/>
        <a:lstStyle/>
        <a:p>
          <a:endParaRPr lang="en-US"/>
        </a:p>
      </dgm:t>
    </dgm:pt>
    <dgm:pt modelId="{24E8D28A-6709-41D0-AC13-7782B43AA9C4}" type="sibTrans" cxnId="{BE0874A0-05F1-4BDE-959D-27D9C69EEF96}">
      <dgm:prSet/>
      <dgm:spPr/>
      <dgm:t>
        <a:bodyPr/>
        <a:lstStyle/>
        <a:p>
          <a:endParaRPr lang="en-US"/>
        </a:p>
      </dgm:t>
    </dgm:pt>
    <dgm:pt modelId="{7CFA96A3-A1FC-4594-8B57-8D549161FF39}" type="pres">
      <dgm:prSet presAssocID="{DF06CB5F-063C-4E70-B81A-85AD6C75C135}" presName="linear" presStyleCnt="0">
        <dgm:presLayoutVars>
          <dgm:dir/>
          <dgm:resizeHandles val="exact"/>
        </dgm:presLayoutVars>
      </dgm:prSet>
      <dgm:spPr/>
      <dgm:t>
        <a:bodyPr/>
        <a:lstStyle/>
        <a:p>
          <a:endParaRPr lang="en-US"/>
        </a:p>
      </dgm:t>
    </dgm:pt>
    <dgm:pt modelId="{6C264055-586C-4EC3-A1B3-F38D5FCE667D}" type="pres">
      <dgm:prSet presAssocID="{B391FB3B-EBCF-45BB-92A1-9DCAA984338F}" presName="comp" presStyleCnt="0"/>
      <dgm:spPr/>
    </dgm:pt>
    <dgm:pt modelId="{8B257AA2-E10A-40CF-869C-014CB4B34EFA}" type="pres">
      <dgm:prSet presAssocID="{B391FB3B-EBCF-45BB-92A1-9DCAA984338F}" presName="box" presStyleLbl="node1" presStyleIdx="0" presStyleCnt="4"/>
      <dgm:spPr/>
      <dgm:t>
        <a:bodyPr/>
        <a:lstStyle/>
        <a:p>
          <a:endParaRPr lang="en-US"/>
        </a:p>
      </dgm:t>
    </dgm:pt>
    <dgm:pt modelId="{276FAD62-9F11-411B-99F6-8F652AF4FCA5}" type="pres">
      <dgm:prSet presAssocID="{B391FB3B-EBCF-45BB-92A1-9DCAA984338F}" presName="img" presStyleLbl="fgImgPlace1" presStyleIdx="0" presStyleCnt="4"/>
      <dgm:spPr/>
    </dgm:pt>
    <dgm:pt modelId="{27C3E3BE-2871-48FB-9E0E-CA16236010C9}" type="pres">
      <dgm:prSet presAssocID="{B391FB3B-EBCF-45BB-92A1-9DCAA984338F}" presName="text" presStyleLbl="node1" presStyleIdx="0" presStyleCnt="4">
        <dgm:presLayoutVars>
          <dgm:bulletEnabled val="1"/>
        </dgm:presLayoutVars>
      </dgm:prSet>
      <dgm:spPr/>
      <dgm:t>
        <a:bodyPr/>
        <a:lstStyle/>
        <a:p>
          <a:endParaRPr lang="en-US"/>
        </a:p>
      </dgm:t>
    </dgm:pt>
    <dgm:pt modelId="{580FDA39-E982-47EB-8716-6638C2959ADA}" type="pres">
      <dgm:prSet presAssocID="{24E8D28A-6709-41D0-AC13-7782B43AA9C4}" presName="spacer" presStyleCnt="0"/>
      <dgm:spPr/>
    </dgm:pt>
    <dgm:pt modelId="{D69475E4-9D25-42C6-AAA5-E4FDF0B34008}" type="pres">
      <dgm:prSet presAssocID="{4588F3D3-C4F9-479C-9383-227FBDB47311}" presName="comp" presStyleCnt="0"/>
      <dgm:spPr/>
    </dgm:pt>
    <dgm:pt modelId="{43B5FBE8-F233-45F1-A54B-2BCFEBCB6D30}" type="pres">
      <dgm:prSet presAssocID="{4588F3D3-C4F9-479C-9383-227FBDB47311}" presName="box" presStyleLbl="node1" presStyleIdx="1" presStyleCnt="4" custLinFactNeighborX="2041" custLinFactNeighborY="-1523"/>
      <dgm:spPr/>
      <dgm:t>
        <a:bodyPr/>
        <a:lstStyle/>
        <a:p>
          <a:endParaRPr lang="en-US"/>
        </a:p>
      </dgm:t>
    </dgm:pt>
    <dgm:pt modelId="{36EA5B44-F149-415B-9152-CD3AF3000B02}" type="pres">
      <dgm:prSet presAssocID="{4588F3D3-C4F9-479C-9383-227FBDB47311}" presName="img" presStyleLbl="fgImgPlace1" presStyleIdx="1" presStyleCnt="4"/>
      <dgm:spPr/>
    </dgm:pt>
    <dgm:pt modelId="{696779CB-FD6D-4F6A-9116-DD7EEDEA70C1}" type="pres">
      <dgm:prSet presAssocID="{4588F3D3-C4F9-479C-9383-227FBDB47311}" presName="text" presStyleLbl="node1" presStyleIdx="1" presStyleCnt="4">
        <dgm:presLayoutVars>
          <dgm:bulletEnabled val="1"/>
        </dgm:presLayoutVars>
      </dgm:prSet>
      <dgm:spPr/>
      <dgm:t>
        <a:bodyPr/>
        <a:lstStyle/>
        <a:p>
          <a:endParaRPr lang="en-US"/>
        </a:p>
      </dgm:t>
    </dgm:pt>
    <dgm:pt modelId="{2333106A-C59C-4570-BCB5-F8C8823BF53C}" type="pres">
      <dgm:prSet presAssocID="{1FCE877A-0652-490E-A560-32A8C14B5E1E}" presName="spacer" presStyleCnt="0"/>
      <dgm:spPr/>
    </dgm:pt>
    <dgm:pt modelId="{411DB81E-B99B-4254-B6D3-549A5C9D8CBC}" type="pres">
      <dgm:prSet presAssocID="{5296E6C1-174B-49DF-87C9-49D8E5C41C7A}" presName="comp" presStyleCnt="0"/>
      <dgm:spPr/>
    </dgm:pt>
    <dgm:pt modelId="{D7715E1B-5D87-4A16-AF47-AB3D2C76BE49}" type="pres">
      <dgm:prSet presAssocID="{5296E6C1-174B-49DF-87C9-49D8E5C41C7A}" presName="box" presStyleLbl="node1" presStyleIdx="2" presStyleCnt="4"/>
      <dgm:spPr/>
      <dgm:t>
        <a:bodyPr/>
        <a:lstStyle/>
        <a:p>
          <a:endParaRPr lang="en-US"/>
        </a:p>
      </dgm:t>
    </dgm:pt>
    <dgm:pt modelId="{CA4A2E5E-30D8-4849-AE36-35C44689DBA8}" type="pres">
      <dgm:prSet presAssocID="{5296E6C1-174B-49DF-87C9-49D8E5C41C7A}" presName="img" presStyleLbl="fgImgPlace1" presStyleIdx="2" presStyleCnt="4"/>
      <dgm:spPr/>
    </dgm:pt>
    <dgm:pt modelId="{8B843B5D-A447-4D8D-A78A-7C578A76D3E4}" type="pres">
      <dgm:prSet presAssocID="{5296E6C1-174B-49DF-87C9-49D8E5C41C7A}" presName="text" presStyleLbl="node1" presStyleIdx="2" presStyleCnt="4">
        <dgm:presLayoutVars>
          <dgm:bulletEnabled val="1"/>
        </dgm:presLayoutVars>
      </dgm:prSet>
      <dgm:spPr/>
      <dgm:t>
        <a:bodyPr/>
        <a:lstStyle/>
        <a:p>
          <a:endParaRPr lang="en-US"/>
        </a:p>
      </dgm:t>
    </dgm:pt>
    <dgm:pt modelId="{3FEC0540-0D77-4F3A-891D-913B292A6737}" type="pres">
      <dgm:prSet presAssocID="{95527B42-8F07-4682-AD32-CA111D25501E}" presName="spacer" presStyleCnt="0"/>
      <dgm:spPr/>
    </dgm:pt>
    <dgm:pt modelId="{D064A60D-F49E-4552-8C1F-65FEEC765343}" type="pres">
      <dgm:prSet presAssocID="{FB256917-1937-4521-A291-7FA2494E16B4}" presName="comp" presStyleCnt="0"/>
      <dgm:spPr/>
    </dgm:pt>
    <dgm:pt modelId="{D4346540-BBA6-4E45-8590-756D0CC06F00}" type="pres">
      <dgm:prSet presAssocID="{FB256917-1937-4521-A291-7FA2494E16B4}" presName="box" presStyleLbl="node1" presStyleIdx="3" presStyleCnt="4"/>
      <dgm:spPr/>
      <dgm:t>
        <a:bodyPr/>
        <a:lstStyle/>
        <a:p>
          <a:endParaRPr lang="en-US"/>
        </a:p>
      </dgm:t>
    </dgm:pt>
    <dgm:pt modelId="{D5AC4417-6406-464E-BDCF-17A66E38632F}" type="pres">
      <dgm:prSet presAssocID="{FB256917-1937-4521-A291-7FA2494E16B4}" presName="img" presStyleLbl="fgImgPlace1" presStyleIdx="3" presStyleCnt="4"/>
      <dgm:spPr/>
    </dgm:pt>
    <dgm:pt modelId="{FBE34DB4-1CDA-4098-8145-9A78A9D18783}" type="pres">
      <dgm:prSet presAssocID="{FB256917-1937-4521-A291-7FA2494E16B4}" presName="text" presStyleLbl="node1" presStyleIdx="3" presStyleCnt="4">
        <dgm:presLayoutVars>
          <dgm:bulletEnabled val="1"/>
        </dgm:presLayoutVars>
      </dgm:prSet>
      <dgm:spPr/>
      <dgm:t>
        <a:bodyPr/>
        <a:lstStyle/>
        <a:p>
          <a:endParaRPr lang="en-US"/>
        </a:p>
      </dgm:t>
    </dgm:pt>
  </dgm:ptLst>
  <dgm:cxnLst>
    <dgm:cxn modelId="{58267E9F-EF61-4968-97D7-47AAEDAC7837}" type="presOf" srcId="{4588F3D3-C4F9-479C-9383-227FBDB47311}" destId="{696779CB-FD6D-4F6A-9116-DD7EEDEA70C1}" srcOrd="1" destOrd="0" presId="urn:microsoft.com/office/officeart/2005/8/layout/vList4#1"/>
    <dgm:cxn modelId="{0F99D038-B5FB-432F-8EA4-3C84A07FE6B4}" srcId="{DF06CB5F-063C-4E70-B81A-85AD6C75C135}" destId="{5296E6C1-174B-49DF-87C9-49D8E5C41C7A}" srcOrd="2" destOrd="0" parTransId="{5F67A5C2-0B6F-456F-A28D-C3676B8F8EB4}" sibTransId="{95527B42-8F07-4682-AD32-CA111D25501E}"/>
    <dgm:cxn modelId="{EADD2044-E9BE-47A3-BBAD-2FBF40BE12C5}" type="presOf" srcId="{FB256917-1937-4521-A291-7FA2494E16B4}" destId="{D4346540-BBA6-4E45-8590-756D0CC06F00}" srcOrd="0" destOrd="0" presId="urn:microsoft.com/office/officeart/2005/8/layout/vList4#1"/>
    <dgm:cxn modelId="{0F5ED605-979A-402C-BE81-9D3D48A655BC}" type="presOf" srcId="{5296E6C1-174B-49DF-87C9-49D8E5C41C7A}" destId="{8B843B5D-A447-4D8D-A78A-7C578A76D3E4}" srcOrd="1" destOrd="0" presId="urn:microsoft.com/office/officeart/2005/8/layout/vList4#1"/>
    <dgm:cxn modelId="{F919FDD9-D8F8-4BCE-BCD2-A53BC3729BAD}" type="presOf" srcId="{5296E6C1-174B-49DF-87C9-49D8E5C41C7A}" destId="{D7715E1B-5D87-4A16-AF47-AB3D2C76BE49}" srcOrd="0" destOrd="0" presId="urn:microsoft.com/office/officeart/2005/8/layout/vList4#1"/>
    <dgm:cxn modelId="{2452FC5A-8663-4E21-AD84-CB746310BB19}" type="presOf" srcId="{B391FB3B-EBCF-45BB-92A1-9DCAA984338F}" destId="{27C3E3BE-2871-48FB-9E0E-CA16236010C9}" srcOrd="1" destOrd="0" presId="urn:microsoft.com/office/officeart/2005/8/layout/vList4#1"/>
    <dgm:cxn modelId="{D2196B01-289D-4130-AA43-F44A7211B01A}" type="presOf" srcId="{DF06CB5F-063C-4E70-B81A-85AD6C75C135}" destId="{7CFA96A3-A1FC-4594-8B57-8D549161FF39}" srcOrd="0" destOrd="0" presId="urn:microsoft.com/office/officeart/2005/8/layout/vList4#1"/>
    <dgm:cxn modelId="{A67A9AAF-C22F-4283-AB1E-ED902F5E26D0}" type="presOf" srcId="{4588F3D3-C4F9-479C-9383-227FBDB47311}" destId="{43B5FBE8-F233-45F1-A54B-2BCFEBCB6D30}" srcOrd="0" destOrd="0" presId="urn:microsoft.com/office/officeart/2005/8/layout/vList4#1"/>
    <dgm:cxn modelId="{A01E482B-D00F-4819-96FB-784C4D8AF6B2}" srcId="{DF06CB5F-063C-4E70-B81A-85AD6C75C135}" destId="{FB256917-1937-4521-A291-7FA2494E16B4}" srcOrd="3" destOrd="0" parTransId="{56E50A1A-63A8-473A-8F02-437DD7EC3DC7}" sibTransId="{FAE715A6-5271-4C5B-A935-E7260D7FA42A}"/>
    <dgm:cxn modelId="{BE0874A0-05F1-4BDE-959D-27D9C69EEF96}" srcId="{DF06CB5F-063C-4E70-B81A-85AD6C75C135}" destId="{B391FB3B-EBCF-45BB-92A1-9DCAA984338F}" srcOrd="0" destOrd="0" parTransId="{2DDB74AD-2AC9-4F73-934D-B62A71D5A4AD}" sibTransId="{24E8D28A-6709-41D0-AC13-7782B43AA9C4}"/>
    <dgm:cxn modelId="{C5348D30-36D8-4822-9FDB-FCB404AB2747}" srcId="{DF06CB5F-063C-4E70-B81A-85AD6C75C135}" destId="{4588F3D3-C4F9-479C-9383-227FBDB47311}" srcOrd="1" destOrd="0" parTransId="{33912EBD-3FFB-4227-B665-CE5202B4695D}" sibTransId="{1FCE877A-0652-490E-A560-32A8C14B5E1E}"/>
    <dgm:cxn modelId="{CAC8D299-5100-4A25-86AD-522AB0D2E4E2}" type="presOf" srcId="{B391FB3B-EBCF-45BB-92A1-9DCAA984338F}" destId="{8B257AA2-E10A-40CF-869C-014CB4B34EFA}" srcOrd="0" destOrd="0" presId="urn:microsoft.com/office/officeart/2005/8/layout/vList4#1"/>
    <dgm:cxn modelId="{5EECA606-F829-43C4-A0F4-54E384282743}" type="presOf" srcId="{FB256917-1937-4521-A291-7FA2494E16B4}" destId="{FBE34DB4-1CDA-4098-8145-9A78A9D18783}" srcOrd="1" destOrd="0" presId="urn:microsoft.com/office/officeart/2005/8/layout/vList4#1"/>
    <dgm:cxn modelId="{967724F2-DE96-4F3A-9E89-F4E8B20A8C65}" type="presParOf" srcId="{7CFA96A3-A1FC-4594-8B57-8D549161FF39}" destId="{6C264055-586C-4EC3-A1B3-F38D5FCE667D}" srcOrd="0" destOrd="0" presId="urn:microsoft.com/office/officeart/2005/8/layout/vList4#1"/>
    <dgm:cxn modelId="{1345BD04-BE29-483A-AC50-43D2A7623130}" type="presParOf" srcId="{6C264055-586C-4EC3-A1B3-F38D5FCE667D}" destId="{8B257AA2-E10A-40CF-869C-014CB4B34EFA}" srcOrd="0" destOrd="0" presId="urn:microsoft.com/office/officeart/2005/8/layout/vList4#1"/>
    <dgm:cxn modelId="{6A9EE95C-F1B5-4F30-8395-6E25CD45E25E}" type="presParOf" srcId="{6C264055-586C-4EC3-A1B3-F38D5FCE667D}" destId="{276FAD62-9F11-411B-99F6-8F652AF4FCA5}" srcOrd="1" destOrd="0" presId="urn:microsoft.com/office/officeart/2005/8/layout/vList4#1"/>
    <dgm:cxn modelId="{332A71B2-396E-4B28-BD72-85A9998631BD}" type="presParOf" srcId="{6C264055-586C-4EC3-A1B3-F38D5FCE667D}" destId="{27C3E3BE-2871-48FB-9E0E-CA16236010C9}" srcOrd="2" destOrd="0" presId="urn:microsoft.com/office/officeart/2005/8/layout/vList4#1"/>
    <dgm:cxn modelId="{B4F1B4A7-6509-4811-81E1-A92841FA182A}" type="presParOf" srcId="{7CFA96A3-A1FC-4594-8B57-8D549161FF39}" destId="{580FDA39-E982-47EB-8716-6638C2959ADA}" srcOrd="1" destOrd="0" presId="urn:microsoft.com/office/officeart/2005/8/layout/vList4#1"/>
    <dgm:cxn modelId="{1D6E2D6D-3087-4718-9313-2291D3C0CC09}" type="presParOf" srcId="{7CFA96A3-A1FC-4594-8B57-8D549161FF39}" destId="{D69475E4-9D25-42C6-AAA5-E4FDF0B34008}" srcOrd="2" destOrd="0" presId="urn:microsoft.com/office/officeart/2005/8/layout/vList4#1"/>
    <dgm:cxn modelId="{B692F577-226D-4EDA-87A5-BC5FF482CEA4}" type="presParOf" srcId="{D69475E4-9D25-42C6-AAA5-E4FDF0B34008}" destId="{43B5FBE8-F233-45F1-A54B-2BCFEBCB6D30}" srcOrd="0" destOrd="0" presId="urn:microsoft.com/office/officeart/2005/8/layout/vList4#1"/>
    <dgm:cxn modelId="{2DF3C454-37DD-4D69-B4DF-64B01DFE596E}" type="presParOf" srcId="{D69475E4-9D25-42C6-AAA5-E4FDF0B34008}" destId="{36EA5B44-F149-415B-9152-CD3AF3000B02}" srcOrd="1" destOrd="0" presId="urn:microsoft.com/office/officeart/2005/8/layout/vList4#1"/>
    <dgm:cxn modelId="{9610BB97-1826-4614-BF39-9C01437EFEC4}" type="presParOf" srcId="{D69475E4-9D25-42C6-AAA5-E4FDF0B34008}" destId="{696779CB-FD6D-4F6A-9116-DD7EEDEA70C1}" srcOrd="2" destOrd="0" presId="urn:microsoft.com/office/officeart/2005/8/layout/vList4#1"/>
    <dgm:cxn modelId="{4034AC9E-E0A6-4D27-9604-8D8798643A79}" type="presParOf" srcId="{7CFA96A3-A1FC-4594-8B57-8D549161FF39}" destId="{2333106A-C59C-4570-BCB5-F8C8823BF53C}" srcOrd="3" destOrd="0" presId="urn:microsoft.com/office/officeart/2005/8/layout/vList4#1"/>
    <dgm:cxn modelId="{98B79CD3-3417-4A16-AEA3-79531D896947}" type="presParOf" srcId="{7CFA96A3-A1FC-4594-8B57-8D549161FF39}" destId="{411DB81E-B99B-4254-B6D3-549A5C9D8CBC}" srcOrd="4" destOrd="0" presId="urn:microsoft.com/office/officeart/2005/8/layout/vList4#1"/>
    <dgm:cxn modelId="{AAB8B045-F362-4E95-B0FA-DE4BE88365F3}" type="presParOf" srcId="{411DB81E-B99B-4254-B6D3-549A5C9D8CBC}" destId="{D7715E1B-5D87-4A16-AF47-AB3D2C76BE49}" srcOrd="0" destOrd="0" presId="urn:microsoft.com/office/officeart/2005/8/layout/vList4#1"/>
    <dgm:cxn modelId="{1F079B4B-43B2-449A-A992-E546FD099A24}" type="presParOf" srcId="{411DB81E-B99B-4254-B6D3-549A5C9D8CBC}" destId="{CA4A2E5E-30D8-4849-AE36-35C44689DBA8}" srcOrd="1" destOrd="0" presId="urn:microsoft.com/office/officeart/2005/8/layout/vList4#1"/>
    <dgm:cxn modelId="{5BFB4872-2EB8-40ED-B225-A069A466675D}" type="presParOf" srcId="{411DB81E-B99B-4254-B6D3-549A5C9D8CBC}" destId="{8B843B5D-A447-4D8D-A78A-7C578A76D3E4}" srcOrd="2" destOrd="0" presId="urn:microsoft.com/office/officeart/2005/8/layout/vList4#1"/>
    <dgm:cxn modelId="{4CAF2111-ABF4-4EF7-8816-285239FA21D7}" type="presParOf" srcId="{7CFA96A3-A1FC-4594-8B57-8D549161FF39}" destId="{3FEC0540-0D77-4F3A-891D-913B292A6737}" srcOrd="5" destOrd="0" presId="urn:microsoft.com/office/officeart/2005/8/layout/vList4#1"/>
    <dgm:cxn modelId="{1A2601DC-F7DE-4867-9366-1502FF71258C}" type="presParOf" srcId="{7CFA96A3-A1FC-4594-8B57-8D549161FF39}" destId="{D064A60D-F49E-4552-8C1F-65FEEC765343}" srcOrd="6" destOrd="0" presId="urn:microsoft.com/office/officeart/2005/8/layout/vList4#1"/>
    <dgm:cxn modelId="{07D4DDCB-4A40-4E94-8170-505EC40162DA}" type="presParOf" srcId="{D064A60D-F49E-4552-8C1F-65FEEC765343}" destId="{D4346540-BBA6-4E45-8590-756D0CC06F00}" srcOrd="0" destOrd="0" presId="urn:microsoft.com/office/officeart/2005/8/layout/vList4#1"/>
    <dgm:cxn modelId="{AA54E7CC-E9EB-42B9-8F95-C3943E7C68B8}" type="presParOf" srcId="{D064A60D-F49E-4552-8C1F-65FEEC765343}" destId="{D5AC4417-6406-464E-BDCF-17A66E38632F}" srcOrd="1" destOrd="0" presId="urn:microsoft.com/office/officeart/2005/8/layout/vList4#1"/>
    <dgm:cxn modelId="{CFCCDADF-5833-4C47-94D7-220C58987C1F}" type="presParOf" srcId="{D064A60D-F49E-4552-8C1F-65FEEC765343}" destId="{FBE34DB4-1CDA-4098-8145-9A78A9D18783}" srcOrd="2" destOrd="0" presId="urn:microsoft.com/office/officeart/2005/8/layout/vList4#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4#1">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AEF318B-F8B9-4004-B98F-95C67E07403E}" type="datetimeFigureOut">
              <a:rPr lang="en-US" smtClean="0"/>
              <a:pPr/>
              <a:t>7/31/2018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CB621B5-0279-4258-A0C6-055C032EC4C6}" type="slidenum">
              <a:rPr lang="en-US" smtClean="0"/>
              <a:pPr/>
              <a:t>‹#›</a:t>
            </a:fld>
            <a:endParaRPr lang="en-US"/>
          </a:p>
        </p:txBody>
      </p:sp>
    </p:spTree>
    <p:extLst>
      <p:ext uri="{BB962C8B-B14F-4D97-AF65-F5344CB8AC3E}">
        <p14:creationId xmlns:p14="http://schemas.microsoft.com/office/powerpoint/2010/main" val="82878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067C0C-E39B-4163-B183-6F6B629D37BB}" type="datetimeFigureOut">
              <a:rPr lang="en-US" smtClean="0"/>
              <a:pPr/>
              <a:t>7/31/2018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FAD560-EC4A-48F2-81EF-BE0184E2AFF6}" type="slidenum">
              <a:rPr lang="en-US" smtClean="0"/>
              <a:pPr/>
              <a:t>‹#›</a:t>
            </a:fld>
            <a:endParaRPr lang="en-US"/>
          </a:p>
        </p:txBody>
      </p:sp>
    </p:spTree>
    <p:extLst>
      <p:ext uri="{BB962C8B-B14F-4D97-AF65-F5344CB8AC3E}">
        <p14:creationId xmlns:p14="http://schemas.microsoft.com/office/powerpoint/2010/main" val="3518855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FAD560-EC4A-48F2-81EF-BE0184E2AFF6}" type="slidenum">
              <a:rPr lang="en-US" smtClean="0"/>
              <a:pPr/>
              <a:t>1</a:t>
            </a:fld>
            <a:endParaRPr lang="en-US"/>
          </a:p>
        </p:txBody>
      </p:sp>
    </p:spTree>
    <p:extLst>
      <p:ext uri="{BB962C8B-B14F-4D97-AF65-F5344CB8AC3E}">
        <p14:creationId xmlns:p14="http://schemas.microsoft.com/office/powerpoint/2010/main" val="39486369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A8D5FF-5AA7-400E-9BB9-76EE0A24C0FD}" type="slidenum">
              <a:rPr lang="en-US" smtClean="0"/>
              <a:pPr/>
              <a:t>19</a:t>
            </a:fld>
            <a:endParaRPr lang="en-US"/>
          </a:p>
        </p:txBody>
      </p:sp>
    </p:spTree>
    <p:extLst>
      <p:ext uri="{BB962C8B-B14F-4D97-AF65-F5344CB8AC3E}">
        <p14:creationId xmlns:p14="http://schemas.microsoft.com/office/powerpoint/2010/main" val="34924208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noTextEdi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70DAB055-C300-4273-A630-C0CB34200237}" type="slidenum">
              <a:rPr lang="en-US" smtClean="0"/>
              <a:pPr>
                <a:defRPr/>
              </a:pPr>
              <a:t>21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686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EF56004A-940C-4AE6-9D65-292BD3EA8872}" type="slidenum">
              <a:rPr lang="en-US" smtClean="0"/>
              <a:pPr fontAlgn="base">
                <a:spcBef>
                  <a:spcPct val="0"/>
                </a:spcBef>
                <a:spcAft>
                  <a:spcPct val="0"/>
                </a:spcAft>
                <a:defRPr/>
              </a:pPr>
              <a:t>23</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noTextEdi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AAE66672-25FE-493A-B78B-CB5583EBD36A}" type="slidenum">
              <a:rPr lang="en-US" smtClean="0"/>
              <a:pPr>
                <a:defRPr/>
              </a:pPr>
              <a:t>26</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5E038E5-E683-470B-B876-4D4C252F7C35}"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AD17CDBB-DB32-42AD-BA2E-B65DAE58799B}" type="slidenum">
              <a:rPr lang="en-US" smtClean="0"/>
              <a:pPr>
                <a:defRPr/>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61A76156-8A43-42DB-8D96-898FE394F836}" type="slidenum">
              <a:rPr lang="en-US" smtClean="0"/>
              <a:pPr>
                <a:defRPr/>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C2B2A688-6609-43CD-AD7A-7F3120EBB2E8}" type="slidenum">
              <a:rPr lang="en-US" smtClean="0"/>
              <a:pPr>
                <a:defRPr/>
              </a:pPr>
              <a:t>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AD36E659-F1E2-4302-A1B6-D59BD266F57B}" type="slidenum">
              <a:rPr lang="en-US" smtClean="0"/>
              <a:pPr>
                <a:defRPr/>
              </a:pPr>
              <a:t>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73FE9CEA-07DD-4471-9D03-104A4E89B6C2}" type="slidenum">
              <a:rPr lang="en-US" smtClean="0"/>
              <a:pPr>
                <a:defRPr/>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noTextEdi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70DAB055-C300-4273-A630-C0CB34200237}" type="slidenum">
              <a:rPr lang="en-US" smtClean="0"/>
              <a:pPr>
                <a:defRPr/>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noTextEdi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70DAB055-C300-4273-A630-C0CB34200237}" type="slidenum">
              <a:rPr lang="en-US" smtClean="0"/>
              <a:pPr>
                <a:defRPr/>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41EFB0-34DF-4A53-B4F9-2CDDFF3A074F}" type="datetimeFigureOut">
              <a:rPr lang="en-US" smtClean="0"/>
              <a:pPr/>
              <a:t>7/31/2018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DEB32A-2E2E-4FD3-9955-61C66E8666D8}" type="slidenum">
              <a:rPr lang="en-US" smtClean="0"/>
              <a:pPr/>
              <a:t>‹#›</a:t>
            </a:fld>
            <a:endParaRPr lang="en-US"/>
          </a:p>
        </p:txBody>
      </p:sp>
    </p:spTree>
    <p:extLst>
      <p:ext uri="{BB962C8B-B14F-4D97-AF65-F5344CB8AC3E}">
        <p14:creationId xmlns:p14="http://schemas.microsoft.com/office/powerpoint/2010/main" val="3951525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41EFB0-34DF-4A53-B4F9-2CDDFF3A074F}" type="datetimeFigureOut">
              <a:rPr lang="en-US" smtClean="0"/>
              <a:pPr/>
              <a:t>7/31/2018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DEB32A-2E2E-4FD3-9955-61C66E8666D8}" type="slidenum">
              <a:rPr lang="en-US" smtClean="0"/>
              <a:pPr/>
              <a:t>‹#›</a:t>
            </a:fld>
            <a:endParaRPr lang="en-US"/>
          </a:p>
        </p:txBody>
      </p:sp>
    </p:spTree>
    <p:extLst>
      <p:ext uri="{BB962C8B-B14F-4D97-AF65-F5344CB8AC3E}">
        <p14:creationId xmlns:p14="http://schemas.microsoft.com/office/powerpoint/2010/main" val="3799753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41EFB0-34DF-4A53-B4F9-2CDDFF3A074F}" type="datetimeFigureOut">
              <a:rPr lang="en-US" smtClean="0"/>
              <a:pPr/>
              <a:t>7/31/2018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DEB32A-2E2E-4FD3-9955-61C66E8666D8}" type="slidenum">
              <a:rPr lang="en-US" smtClean="0"/>
              <a:pPr/>
              <a:t>‹#›</a:t>
            </a:fld>
            <a:endParaRPr lang="en-US"/>
          </a:p>
        </p:txBody>
      </p:sp>
    </p:spTree>
    <p:extLst>
      <p:ext uri="{BB962C8B-B14F-4D97-AF65-F5344CB8AC3E}">
        <p14:creationId xmlns:p14="http://schemas.microsoft.com/office/powerpoint/2010/main" val="2671027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41EFB0-34DF-4A53-B4F9-2CDDFF3A074F}" type="datetimeFigureOut">
              <a:rPr lang="en-US" smtClean="0"/>
              <a:pPr/>
              <a:t>7/31/2018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DEB32A-2E2E-4FD3-9955-61C66E8666D8}" type="slidenum">
              <a:rPr lang="en-US" smtClean="0"/>
              <a:pPr/>
              <a:t>‹#›</a:t>
            </a:fld>
            <a:endParaRPr lang="en-US"/>
          </a:p>
        </p:txBody>
      </p:sp>
    </p:spTree>
    <p:extLst>
      <p:ext uri="{BB962C8B-B14F-4D97-AF65-F5344CB8AC3E}">
        <p14:creationId xmlns:p14="http://schemas.microsoft.com/office/powerpoint/2010/main" val="1111875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41EFB0-34DF-4A53-B4F9-2CDDFF3A074F}" type="datetimeFigureOut">
              <a:rPr lang="en-US" smtClean="0"/>
              <a:pPr/>
              <a:t>7/31/2018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DEB32A-2E2E-4FD3-9955-61C66E8666D8}" type="slidenum">
              <a:rPr lang="en-US" smtClean="0"/>
              <a:pPr/>
              <a:t>‹#›</a:t>
            </a:fld>
            <a:endParaRPr lang="en-US"/>
          </a:p>
        </p:txBody>
      </p:sp>
    </p:spTree>
    <p:extLst>
      <p:ext uri="{BB962C8B-B14F-4D97-AF65-F5344CB8AC3E}">
        <p14:creationId xmlns:p14="http://schemas.microsoft.com/office/powerpoint/2010/main" val="3951290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41EFB0-34DF-4A53-B4F9-2CDDFF3A074F}" type="datetimeFigureOut">
              <a:rPr lang="en-US" smtClean="0"/>
              <a:pPr/>
              <a:t>7/31/2018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DEB32A-2E2E-4FD3-9955-61C66E8666D8}" type="slidenum">
              <a:rPr lang="en-US" smtClean="0"/>
              <a:pPr/>
              <a:t>‹#›</a:t>
            </a:fld>
            <a:endParaRPr lang="en-US"/>
          </a:p>
        </p:txBody>
      </p:sp>
    </p:spTree>
    <p:extLst>
      <p:ext uri="{BB962C8B-B14F-4D97-AF65-F5344CB8AC3E}">
        <p14:creationId xmlns:p14="http://schemas.microsoft.com/office/powerpoint/2010/main" val="2499505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41EFB0-34DF-4A53-B4F9-2CDDFF3A074F}" type="datetimeFigureOut">
              <a:rPr lang="en-US" smtClean="0"/>
              <a:pPr/>
              <a:t>7/31/2018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DEB32A-2E2E-4FD3-9955-61C66E8666D8}" type="slidenum">
              <a:rPr lang="en-US" smtClean="0"/>
              <a:pPr/>
              <a:t>‹#›</a:t>
            </a:fld>
            <a:endParaRPr lang="en-US"/>
          </a:p>
        </p:txBody>
      </p:sp>
    </p:spTree>
    <p:extLst>
      <p:ext uri="{BB962C8B-B14F-4D97-AF65-F5344CB8AC3E}">
        <p14:creationId xmlns:p14="http://schemas.microsoft.com/office/powerpoint/2010/main" val="836938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41EFB0-34DF-4A53-B4F9-2CDDFF3A074F}" type="datetimeFigureOut">
              <a:rPr lang="en-US" smtClean="0"/>
              <a:pPr/>
              <a:t>7/31/2018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DEB32A-2E2E-4FD3-9955-61C66E8666D8}" type="slidenum">
              <a:rPr lang="en-US" smtClean="0"/>
              <a:pPr/>
              <a:t>‹#›</a:t>
            </a:fld>
            <a:endParaRPr lang="en-US"/>
          </a:p>
        </p:txBody>
      </p:sp>
    </p:spTree>
    <p:extLst>
      <p:ext uri="{BB962C8B-B14F-4D97-AF65-F5344CB8AC3E}">
        <p14:creationId xmlns:p14="http://schemas.microsoft.com/office/powerpoint/2010/main" val="1311087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41EFB0-34DF-4A53-B4F9-2CDDFF3A074F}" type="datetimeFigureOut">
              <a:rPr lang="en-US" smtClean="0"/>
              <a:pPr/>
              <a:t>7/31/2018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DEB32A-2E2E-4FD3-9955-61C66E8666D8}" type="slidenum">
              <a:rPr lang="en-US" smtClean="0"/>
              <a:pPr/>
              <a:t>‹#›</a:t>
            </a:fld>
            <a:endParaRPr lang="en-US"/>
          </a:p>
        </p:txBody>
      </p:sp>
    </p:spTree>
    <p:extLst>
      <p:ext uri="{BB962C8B-B14F-4D97-AF65-F5344CB8AC3E}">
        <p14:creationId xmlns:p14="http://schemas.microsoft.com/office/powerpoint/2010/main" val="785068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41EFB0-34DF-4A53-B4F9-2CDDFF3A074F}" type="datetimeFigureOut">
              <a:rPr lang="en-US" smtClean="0"/>
              <a:pPr/>
              <a:t>7/31/2018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DEB32A-2E2E-4FD3-9955-61C66E8666D8}" type="slidenum">
              <a:rPr lang="en-US" smtClean="0"/>
              <a:pPr/>
              <a:t>‹#›</a:t>
            </a:fld>
            <a:endParaRPr lang="en-US"/>
          </a:p>
        </p:txBody>
      </p:sp>
    </p:spTree>
    <p:extLst>
      <p:ext uri="{BB962C8B-B14F-4D97-AF65-F5344CB8AC3E}">
        <p14:creationId xmlns:p14="http://schemas.microsoft.com/office/powerpoint/2010/main" val="796855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41EFB0-34DF-4A53-B4F9-2CDDFF3A074F}" type="datetimeFigureOut">
              <a:rPr lang="en-US" smtClean="0"/>
              <a:pPr/>
              <a:t>7/31/2018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DEB32A-2E2E-4FD3-9955-61C66E8666D8}" type="slidenum">
              <a:rPr lang="en-US" smtClean="0"/>
              <a:pPr/>
              <a:t>‹#›</a:t>
            </a:fld>
            <a:endParaRPr lang="en-US"/>
          </a:p>
        </p:txBody>
      </p:sp>
    </p:spTree>
    <p:extLst>
      <p:ext uri="{BB962C8B-B14F-4D97-AF65-F5344CB8AC3E}">
        <p14:creationId xmlns:p14="http://schemas.microsoft.com/office/powerpoint/2010/main" val="3346734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41EFB0-34DF-4A53-B4F9-2CDDFF3A074F}" type="datetimeFigureOut">
              <a:rPr lang="en-US" smtClean="0"/>
              <a:pPr/>
              <a:t>7/31/2018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DEB32A-2E2E-4FD3-9955-61C66E8666D8}" type="slidenum">
              <a:rPr lang="en-US" smtClean="0"/>
              <a:pPr/>
              <a:t>‹#›</a:t>
            </a:fld>
            <a:endParaRPr lang="en-US"/>
          </a:p>
        </p:txBody>
      </p:sp>
    </p:spTree>
    <p:extLst>
      <p:ext uri="{BB962C8B-B14F-4D97-AF65-F5344CB8AC3E}">
        <p14:creationId xmlns:p14="http://schemas.microsoft.com/office/powerpoint/2010/main" val="3513637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Microsoft_Excel_97-2003_Worksheet2.xls"/></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jshindl@calstatela.edu"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www.transformativeclassroom.com/" TargetMode="External"/><Relationship Id="rId4" Type="http://schemas.openxmlformats.org/officeDocument/2006/relationships/hyperlink" Target="http://www.calstatela.edu/schoolclimate"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609600"/>
            <a:ext cx="8839200" cy="3505200"/>
          </a:xfrm>
        </p:spPr>
        <p:txBody>
          <a:bodyPr>
            <a:normAutofit fontScale="90000"/>
          </a:bodyPr>
          <a:lstStyle/>
          <a:p>
            <a:r>
              <a:rPr lang="en-US" sz="2800" dirty="0"/>
              <a:t/>
            </a:r>
            <a:br>
              <a:rPr lang="en-US" sz="2800" dirty="0"/>
            </a:br>
            <a:r>
              <a:rPr lang="en-US" sz="2800" b="1" dirty="0" smtClean="0"/>
              <a:t>Self-Guided Presentation</a:t>
            </a:r>
            <a:r>
              <a:rPr lang="en-US" sz="4000" b="1" dirty="0" smtClean="0">
                <a:solidFill>
                  <a:schemeClr val="accent6">
                    <a:lumMod val="75000"/>
                  </a:schemeClr>
                </a:solidFill>
                <a:effectLst>
                  <a:outerShdw blurRad="50800" dist="38100" algn="l" rotWithShape="0">
                    <a:prstClr val="black">
                      <a:alpha val="40000"/>
                    </a:prstClr>
                  </a:outerShdw>
                </a:effectLst>
              </a:rPr>
              <a:t/>
            </a:r>
            <a:br>
              <a:rPr lang="en-US" sz="4000" b="1" dirty="0" smtClean="0">
                <a:solidFill>
                  <a:schemeClr val="accent6">
                    <a:lumMod val="75000"/>
                  </a:schemeClr>
                </a:solidFill>
                <a:effectLst>
                  <a:outerShdw blurRad="50800" dist="38100" algn="l" rotWithShape="0">
                    <a:prstClr val="black">
                      <a:alpha val="40000"/>
                    </a:prstClr>
                  </a:outerShdw>
                </a:effectLst>
              </a:rPr>
            </a:br>
            <a:r>
              <a:rPr lang="en-US" sz="4000" b="1" dirty="0">
                <a:solidFill>
                  <a:schemeClr val="accent6">
                    <a:lumMod val="75000"/>
                  </a:schemeClr>
                </a:solidFill>
                <a:effectLst>
                  <a:outerShdw blurRad="50800" dist="38100" algn="l" rotWithShape="0">
                    <a:prstClr val="black">
                      <a:alpha val="40000"/>
                    </a:prstClr>
                  </a:outerShdw>
                </a:effectLst>
              </a:rPr>
              <a:t>Exploring the </a:t>
            </a:r>
            <a:r>
              <a:rPr lang="en-US" sz="4000" b="1" dirty="0" smtClean="0">
                <a:solidFill>
                  <a:schemeClr val="accent6">
                    <a:lumMod val="75000"/>
                  </a:schemeClr>
                </a:solidFill>
                <a:effectLst>
                  <a:outerShdw blurRad="50800" dist="38100" algn="l" rotWithShape="0">
                    <a:prstClr val="black">
                      <a:alpha val="40000"/>
                    </a:prstClr>
                  </a:outerShdw>
                </a:effectLst>
              </a:rPr>
              <a:t>School </a:t>
            </a:r>
            <a:r>
              <a:rPr lang="en-US" sz="4000" b="1" dirty="0">
                <a:solidFill>
                  <a:schemeClr val="accent6">
                    <a:lumMod val="75000"/>
                  </a:schemeClr>
                </a:solidFill>
                <a:effectLst>
                  <a:outerShdw blurRad="50800" dist="38100" algn="l" rotWithShape="0">
                    <a:prstClr val="black">
                      <a:alpha val="40000"/>
                    </a:prstClr>
                  </a:outerShdw>
                </a:effectLst>
              </a:rPr>
              <a:t>Effectiveness </a:t>
            </a:r>
            <a:r>
              <a:rPr lang="en-US" sz="4000" b="1" dirty="0" smtClean="0">
                <a:solidFill>
                  <a:schemeClr val="accent6">
                    <a:lumMod val="75000"/>
                  </a:schemeClr>
                </a:solidFill>
                <a:effectLst>
                  <a:outerShdw blurRad="50800" dist="38100" algn="l" rotWithShape="0">
                    <a:prstClr val="black">
                      <a:alpha val="40000"/>
                    </a:prstClr>
                  </a:outerShdw>
                </a:effectLst>
              </a:rPr>
              <a:t>Roadmap: </a:t>
            </a:r>
            <a:br>
              <a:rPr lang="en-US" sz="4000" b="1" dirty="0" smtClean="0">
                <a:solidFill>
                  <a:schemeClr val="accent6">
                    <a:lumMod val="75000"/>
                  </a:schemeClr>
                </a:solidFill>
                <a:effectLst>
                  <a:outerShdw blurRad="50800" dist="38100" algn="l" rotWithShape="0">
                    <a:prstClr val="black">
                      <a:alpha val="40000"/>
                    </a:prstClr>
                  </a:outerShdw>
                </a:effectLst>
              </a:rPr>
            </a:br>
            <a:r>
              <a:rPr lang="en-US" sz="4000" b="1" dirty="0" smtClean="0">
                <a:solidFill>
                  <a:schemeClr val="accent6">
                    <a:lumMod val="75000"/>
                  </a:schemeClr>
                </a:solidFill>
                <a:effectLst>
                  <a:outerShdw blurRad="50800" dist="38100" algn="l" rotWithShape="0">
                    <a:prstClr val="black">
                      <a:alpha val="40000"/>
                    </a:prstClr>
                  </a:outerShdw>
                </a:effectLst>
              </a:rPr>
              <a:t>“Where is Your School Currently on the Map? and in Which Direction is it Headed?</a:t>
            </a:r>
            <a:br>
              <a:rPr lang="en-US" sz="4000" b="1" dirty="0" smtClean="0">
                <a:solidFill>
                  <a:schemeClr val="accent6">
                    <a:lumMod val="75000"/>
                  </a:schemeClr>
                </a:solidFill>
                <a:effectLst>
                  <a:outerShdw blurRad="50800" dist="38100" algn="l" rotWithShape="0">
                    <a:prstClr val="black">
                      <a:alpha val="40000"/>
                    </a:prstClr>
                  </a:outerShdw>
                </a:effectLst>
              </a:rPr>
            </a:br>
            <a:r>
              <a:rPr lang="en-US" sz="3200" b="1" dirty="0" smtClean="0">
                <a:solidFill>
                  <a:schemeClr val="accent1">
                    <a:lumMod val="75000"/>
                  </a:schemeClr>
                </a:solidFill>
                <a:effectLst>
                  <a:outerShdw blurRad="50800" dist="38100" algn="l" rotWithShape="0">
                    <a:prstClr val="black">
                      <a:alpha val="40000"/>
                    </a:prstClr>
                  </a:outerShdw>
                </a:effectLst>
              </a:rPr>
              <a:t/>
            </a:r>
            <a:br>
              <a:rPr lang="en-US" sz="3200" b="1" dirty="0" smtClean="0">
                <a:solidFill>
                  <a:schemeClr val="accent1">
                    <a:lumMod val="75000"/>
                  </a:schemeClr>
                </a:solidFill>
                <a:effectLst>
                  <a:outerShdw blurRad="50800" dist="38100" algn="l" rotWithShape="0">
                    <a:prstClr val="black">
                      <a:alpha val="40000"/>
                    </a:prstClr>
                  </a:outerShdw>
                </a:effectLst>
              </a:rPr>
            </a:br>
            <a:r>
              <a:rPr lang="en-US" sz="3200" dirty="0"/>
              <a:t/>
            </a:r>
            <a:br>
              <a:rPr lang="en-US" sz="3200" dirty="0"/>
            </a:br>
            <a:r>
              <a:rPr lang="en-US" sz="2800" dirty="0">
                <a:effectLst>
                  <a:outerShdw blurRad="50800" dist="38100" dir="2700000" algn="tl" rotWithShape="0">
                    <a:schemeClr val="accent1">
                      <a:lumMod val="60000"/>
                      <a:lumOff val="40000"/>
                      <a:alpha val="40000"/>
                    </a:schemeClr>
                  </a:outerShdw>
                </a:effectLst>
              </a:rPr>
              <a:t>	</a:t>
            </a:r>
          </a:p>
        </p:txBody>
      </p:sp>
      <p:sp>
        <p:nvSpPr>
          <p:cNvPr id="3" name="Subtitle 2"/>
          <p:cNvSpPr>
            <a:spLocks noGrp="1"/>
          </p:cNvSpPr>
          <p:nvPr>
            <p:ph type="subTitle" idx="1"/>
          </p:nvPr>
        </p:nvSpPr>
        <p:spPr>
          <a:xfrm>
            <a:off x="762000" y="4191000"/>
            <a:ext cx="7848600" cy="2133600"/>
          </a:xfrm>
        </p:spPr>
        <p:txBody>
          <a:bodyPr>
            <a:normAutofit fontScale="92500" lnSpcReduction="10000"/>
          </a:bodyPr>
          <a:lstStyle/>
          <a:p>
            <a:endParaRPr lang="en-US" dirty="0" smtClean="0"/>
          </a:p>
          <a:p>
            <a:r>
              <a:rPr lang="en-US" b="1" dirty="0" smtClean="0">
                <a:solidFill>
                  <a:schemeClr val="tx2">
                    <a:lumMod val="75000"/>
                  </a:schemeClr>
                </a:solidFill>
              </a:rPr>
              <a:t>By John Shindler</a:t>
            </a:r>
          </a:p>
          <a:p>
            <a:r>
              <a:rPr lang="en-US" dirty="0" smtClean="0">
                <a:solidFill>
                  <a:schemeClr val="tx2">
                    <a:lumMod val="75000"/>
                  </a:schemeClr>
                </a:solidFill>
              </a:rPr>
              <a:t>Director, </a:t>
            </a:r>
          </a:p>
          <a:p>
            <a:r>
              <a:rPr lang="en-US" dirty="0" smtClean="0">
                <a:solidFill>
                  <a:schemeClr val="tx2">
                    <a:lumMod val="75000"/>
                  </a:schemeClr>
                </a:solidFill>
              </a:rPr>
              <a:t>Alliance for the Study of School Climate (ASSC)</a:t>
            </a:r>
          </a:p>
        </p:txBody>
      </p:sp>
    </p:spTree>
    <p:extLst>
      <p:ext uri="{BB962C8B-B14F-4D97-AF65-F5344CB8AC3E}">
        <p14:creationId xmlns:p14="http://schemas.microsoft.com/office/powerpoint/2010/main" val="8096960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305800" cy="5410200"/>
          </a:xfrm>
          <a:solidFill>
            <a:schemeClr val="bg1"/>
          </a:solidFill>
        </p:spPr>
        <p:txBody>
          <a:bodyPr>
            <a:normAutofit/>
          </a:bodyPr>
          <a:lstStyle/>
          <a:p>
            <a:pPr marL="365760" indent="-256032" fontAlgn="auto">
              <a:spcAft>
                <a:spcPts val="0"/>
              </a:spcAft>
              <a:buFont typeface="Wingdings 3"/>
              <a:buChar char=""/>
              <a:defRPr/>
            </a:pPr>
            <a:r>
              <a:rPr lang="en-US" sz="2000" b="1" dirty="0" smtClean="0"/>
              <a:t>INTERNAL vs. EXTERNAL LOCUS OF CONTROL (LOC)</a:t>
            </a:r>
            <a:r>
              <a:rPr lang="en-US" sz="1800" dirty="0" smtClean="0"/>
              <a:t>: This factor is defined by one’s sense of internal causality and orientation toward personal responsibility.  The more internal our LOC, the more we feel that our destiny is in our own hands.</a:t>
            </a:r>
          </a:p>
          <a:p>
            <a:pPr marL="365760" indent="-256032" fontAlgn="auto">
              <a:spcAft>
                <a:spcPts val="0"/>
              </a:spcAft>
              <a:buFont typeface="Wingdings 3"/>
              <a:buChar char=""/>
              <a:defRPr/>
            </a:pPr>
            <a:endParaRPr lang="en-US" sz="1800" dirty="0" smtClean="0"/>
          </a:p>
          <a:p>
            <a:pPr marL="365760" indent="-256032" fontAlgn="auto">
              <a:spcAft>
                <a:spcPts val="0"/>
              </a:spcAft>
              <a:buFont typeface="Wingdings 3"/>
              <a:buChar char=""/>
              <a:defRPr/>
            </a:pPr>
            <a:r>
              <a:rPr lang="en-US" sz="2000" b="1" dirty="0" smtClean="0"/>
              <a:t>SENSE OF BELONGING AND ACCEPTANCE vs. ALIENATION</a:t>
            </a:r>
            <a:r>
              <a:rPr lang="en-US" sz="1800" dirty="0" smtClean="0"/>
              <a:t>: This factor reflects how much one feels wanted and a part of the group, and how much one likes and accepts themselves as they are.  The more one feels accepted and acceptable, the more they are able to express themselves, act authentically, and be fully present to others.</a:t>
            </a:r>
          </a:p>
          <a:p>
            <a:pPr marL="365760" indent="-256032" fontAlgn="auto">
              <a:spcAft>
                <a:spcPts val="0"/>
              </a:spcAft>
              <a:buFont typeface="Wingdings 3"/>
              <a:buChar char=""/>
              <a:defRPr/>
            </a:pPr>
            <a:endParaRPr lang="en-US" sz="1800" dirty="0" smtClean="0"/>
          </a:p>
          <a:p>
            <a:pPr marL="365760" indent="-256032" fontAlgn="auto">
              <a:spcAft>
                <a:spcPts val="0"/>
              </a:spcAft>
              <a:buFont typeface="Wingdings 3"/>
              <a:buChar char=""/>
              <a:defRPr/>
            </a:pPr>
            <a:r>
              <a:rPr lang="en-US" sz="2000" b="1" dirty="0" smtClean="0"/>
              <a:t>GROWTH-ORIENTATION vs. FIXED-ABILITY ORIENTATION</a:t>
            </a:r>
            <a:r>
              <a:rPr lang="en-US" sz="2000" dirty="0" smtClean="0"/>
              <a:t>: </a:t>
            </a:r>
            <a:r>
              <a:rPr lang="en-US" sz="1800" dirty="0" smtClean="0"/>
              <a:t>This factor relates to one’s thinking related to the root of their competence (</a:t>
            </a:r>
            <a:r>
              <a:rPr lang="en-US" sz="1800" dirty="0" err="1" smtClean="0"/>
              <a:t>Dweck</a:t>
            </a:r>
            <a:r>
              <a:rPr lang="en-US" sz="1800" dirty="0" smtClean="0"/>
              <a:t>, 2007). A growth-orientation approaches tasks with the question “How can I learn and grow from the process of doing this?” whereas the fixed-ability orientation asks “What will the outcome say about my innate ability in this area?”</a:t>
            </a:r>
          </a:p>
          <a:p>
            <a:pPr marL="365760" indent="-256032" fontAlgn="auto">
              <a:spcAft>
                <a:spcPts val="0"/>
              </a:spcAft>
              <a:buFont typeface="Wingdings 2" pitchFamily="18" charset="2"/>
              <a:buNone/>
              <a:defRPr/>
            </a:pPr>
            <a:r>
              <a:rPr lang="en-US" sz="1800" b="1" dirty="0" smtClean="0"/>
              <a:t>     </a:t>
            </a:r>
          </a:p>
          <a:p>
            <a:pPr marL="365760" indent="-256032" fontAlgn="auto">
              <a:spcAft>
                <a:spcPts val="0"/>
              </a:spcAft>
              <a:buFont typeface="Wingdings 2" pitchFamily="18" charset="2"/>
              <a:buNone/>
              <a:defRPr/>
            </a:pPr>
            <a:r>
              <a:rPr lang="en-US" sz="1800" b="1" dirty="0" smtClean="0">
                <a:solidFill>
                  <a:schemeClr val="accent1">
                    <a:lumMod val="75000"/>
                  </a:schemeClr>
                </a:solidFill>
              </a:rPr>
              <a:t>Explained in detail in the book </a:t>
            </a:r>
            <a:r>
              <a:rPr lang="en-US" sz="1800" b="1" i="1" dirty="0" smtClean="0">
                <a:solidFill>
                  <a:schemeClr val="accent1">
                    <a:lumMod val="75000"/>
                  </a:schemeClr>
                </a:solidFill>
              </a:rPr>
              <a:t>Transformative Classroom Management</a:t>
            </a:r>
          </a:p>
        </p:txBody>
      </p:sp>
      <p:sp>
        <p:nvSpPr>
          <p:cNvPr id="2" name="Title 1"/>
          <p:cNvSpPr>
            <a:spLocks noGrp="1"/>
          </p:cNvSpPr>
          <p:nvPr>
            <p:ph type="title"/>
          </p:nvPr>
        </p:nvSpPr>
        <p:spPr>
          <a:xfrm>
            <a:off x="228600" y="228600"/>
            <a:ext cx="8183563" cy="762000"/>
          </a:xfrm>
        </p:spPr>
        <p:txBody>
          <a:bodyPr wrap="square" lIns="91440" tIns="45720" rIns="91440" bIns="45720" numCol="1" anchorCtr="0" compatLnSpc="1">
            <a:prstTxWarp prst="textNoShape">
              <a:avLst/>
            </a:prstTxWarp>
            <a:normAutofit/>
          </a:bodyPr>
          <a:lstStyle/>
          <a:p>
            <a:pPr algn="ctr" fontAlgn="auto">
              <a:spcAft>
                <a:spcPts val="0"/>
              </a:spcAft>
              <a:defRPr/>
            </a:pPr>
            <a:r>
              <a:rPr lang="en-US" sz="4000" b="1" dirty="0" smtClean="0">
                <a:solidFill>
                  <a:schemeClr val="accent6">
                    <a:lumMod val="75000"/>
                  </a:schemeClr>
                </a:solidFill>
                <a:effectLst>
                  <a:outerShdw blurRad="50800" dist="38100" dir="2700000" algn="tl" rotWithShape="0">
                    <a:prstClr val="black">
                      <a:alpha val="40000"/>
                    </a:prstClr>
                  </a:outerShdw>
                </a:effectLst>
              </a:rPr>
              <a:t>Psychology of Success (POS)</a:t>
            </a:r>
          </a:p>
        </p:txBody>
      </p:sp>
    </p:spTree>
    <p:extLst>
      <p:ext uri="{BB962C8B-B14F-4D97-AF65-F5344CB8AC3E}">
        <p14:creationId xmlns:p14="http://schemas.microsoft.com/office/powerpoint/2010/main" val="25452225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chemeClr val="accent6">
                    <a:lumMod val="75000"/>
                  </a:schemeClr>
                </a:solidFill>
                <a:effectLst>
                  <a:outerShdw blurRad="50800" dist="38100" algn="l" rotWithShape="0">
                    <a:prstClr val="black">
                      <a:alpha val="40000"/>
                    </a:prstClr>
                  </a:outerShdw>
                </a:effectLst>
              </a:rPr>
              <a:t>Building the School Effectiveness “Roadmap”</a:t>
            </a:r>
            <a:endParaRPr lang="en-US" sz="3200" b="1" dirty="0">
              <a:solidFill>
                <a:schemeClr val="accent6">
                  <a:lumMod val="75000"/>
                </a:schemeClr>
              </a:solidFill>
              <a:effectLst>
                <a:outerShdw blurRad="50800" dist="38100" algn="l" rotWithShape="0">
                  <a:prstClr val="black">
                    <a:alpha val="40000"/>
                  </a:prstClr>
                </a:outerShdw>
              </a:effectLst>
            </a:endParaRPr>
          </a:p>
        </p:txBody>
      </p:sp>
      <p:sp>
        <p:nvSpPr>
          <p:cNvPr id="3" name="Content Placeholder 2"/>
          <p:cNvSpPr>
            <a:spLocks noGrp="1"/>
          </p:cNvSpPr>
          <p:nvPr>
            <p:ph idx="1"/>
          </p:nvPr>
        </p:nvSpPr>
        <p:spPr>
          <a:xfrm>
            <a:off x="228600" y="1600200"/>
            <a:ext cx="8686800" cy="5029200"/>
          </a:xfrm>
        </p:spPr>
        <p:txBody>
          <a:bodyPr>
            <a:normAutofit lnSpcReduction="10000"/>
          </a:bodyPr>
          <a:lstStyle/>
          <a:p>
            <a:pPr marL="0" indent="0">
              <a:buNone/>
            </a:pPr>
            <a:r>
              <a:rPr lang="en-US" sz="2400" dirty="0" smtClean="0"/>
              <a:t>Another unique feature of the ASSC SCAI is that all school ratings can be placed onto an effectiveness “roadmap” that provides context to the ratings. One’s location on the roadmap will imply both what they are doing currently as well as what they would want to do to move “up the roadmap/pathway.”  What we assume at ASSC is that the primary goals of the survey process are to learn 1) where one is on the roadmap and then 2) what it would take to move up the roadmap’s pathway  to higher levels of function and effectiveness. The roadmap is comprised of the following topographical layers:</a:t>
            </a:r>
          </a:p>
          <a:p>
            <a:r>
              <a:rPr lang="en-US" sz="2400" dirty="0" smtClean="0">
                <a:solidFill>
                  <a:schemeClr val="accent1">
                    <a:lumMod val="75000"/>
                  </a:schemeClr>
                </a:solidFill>
              </a:rPr>
              <a:t>Teaching Style (or School Paradigm) Matrix</a:t>
            </a:r>
          </a:p>
          <a:p>
            <a:r>
              <a:rPr lang="en-US" sz="2400" dirty="0" smtClean="0">
                <a:solidFill>
                  <a:schemeClr val="accent1">
                    <a:lumMod val="75000"/>
                  </a:schemeClr>
                </a:solidFill>
              </a:rPr>
              <a:t>Levels of Perception</a:t>
            </a:r>
          </a:p>
          <a:p>
            <a:r>
              <a:rPr lang="en-US" sz="2400" dirty="0" smtClean="0">
                <a:solidFill>
                  <a:schemeClr val="accent1">
                    <a:lumMod val="75000"/>
                  </a:schemeClr>
                </a:solidFill>
              </a:rPr>
              <a:t>School Phenomenon levels including POS/POF</a:t>
            </a:r>
          </a:p>
          <a:p>
            <a:r>
              <a:rPr lang="en-US" sz="2400" dirty="0" smtClean="0">
                <a:solidFill>
                  <a:schemeClr val="accent1">
                    <a:lumMod val="75000"/>
                  </a:schemeClr>
                </a:solidFill>
              </a:rPr>
              <a:t>School Climate and Student Achievement Correlation Data</a:t>
            </a:r>
            <a:endParaRPr lang="en-US" sz="2400" dirty="0">
              <a:solidFill>
                <a:schemeClr val="accent1">
                  <a:lumMod val="75000"/>
                </a:schemeClr>
              </a:solidFill>
            </a:endParaRPr>
          </a:p>
        </p:txBody>
      </p:sp>
    </p:spTree>
    <p:extLst>
      <p:ext uri="{BB962C8B-B14F-4D97-AF65-F5344CB8AC3E}">
        <p14:creationId xmlns:p14="http://schemas.microsoft.com/office/powerpoint/2010/main" val="33776661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6">
                    <a:lumMod val="75000"/>
                  </a:schemeClr>
                </a:solidFill>
                <a:effectLst>
                  <a:outerShdw blurRad="50800" dist="38100" algn="l" rotWithShape="0">
                    <a:prstClr val="black">
                      <a:alpha val="40000"/>
                    </a:prstClr>
                  </a:outerShdw>
                </a:effectLst>
              </a:rPr>
              <a:t>Roadmap Base: Teaching Style Matrix</a:t>
            </a:r>
            <a:endParaRPr lang="en-US" b="1" dirty="0">
              <a:solidFill>
                <a:schemeClr val="accent6">
                  <a:lumMod val="75000"/>
                </a:schemeClr>
              </a:solidFill>
              <a:effectLst>
                <a:outerShdw blurRad="50800" dist="38100" algn="l" rotWithShape="0">
                  <a:prstClr val="black">
                    <a:alpha val="40000"/>
                  </a:prstClr>
                </a:outerShdw>
              </a:effectLst>
            </a:endParaRPr>
          </a:p>
        </p:txBody>
      </p:sp>
      <p:sp>
        <p:nvSpPr>
          <p:cNvPr id="3" name="Content Placeholder 2"/>
          <p:cNvSpPr>
            <a:spLocks noGrp="1"/>
          </p:cNvSpPr>
          <p:nvPr>
            <p:ph idx="1"/>
          </p:nvPr>
        </p:nvSpPr>
        <p:spPr/>
        <p:txBody>
          <a:bodyPr>
            <a:normAutofit/>
          </a:bodyPr>
          <a:lstStyle/>
          <a:p>
            <a:pPr marL="0" indent="0">
              <a:buNone/>
            </a:pPr>
            <a:r>
              <a:rPr lang="en-US" sz="2400" dirty="0" smtClean="0"/>
              <a:t>The next slide depicts the “teaching style matrix” – which acts as the base of the ASSC roadmap. The vertical axis of the matrix represents the level of function and effectiveness in the classroom. The horizontal axis reflects whether the teacher is using values and practices based more on either trust and empowerment (student-centered) or control and manipulation (teacher-centered). The result is one of four potential teaching styles/orientations. Each teaching orientation (Style-1, 2, 3 or 4) will produce very different results as far as classroom climate and function. </a:t>
            </a:r>
            <a:endParaRPr lang="en-US" sz="2400" dirty="0"/>
          </a:p>
        </p:txBody>
      </p:sp>
    </p:spTree>
    <p:extLst>
      <p:ext uri="{BB962C8B-B14F-4D97-AF65-F5344CB8AC3E}">
        <p14:creationId xmlns:p14="http://schemas.microsoft.com/office/powerpoint/2010/main" val="29892067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553" name="Group 113"/>
          <p:cNvGraphicFramePr>
            <a:graphicFrameLocks noGrp="1"/>
          </p:cNvGraphicFramePr>
          <p:nvPr>
            <p:ph idx="1"/>
            <p:extLst>
              <p:ext uri="{D42A27DB-BD31-4B8C-83A1-F6EECF244321}">
                <p14:modId xmlns:p14="http://schemas.microsoft.com/office/powerpoint/2010/main" val="3962279607"/>
              </p:ext>
            </p:extLst>
          </p:nvPr>
        </p:nvGraphicFramePr>
        <p:xfrm>
          <a:off x="228600" y="1027540"/>
          <a:ext cx="8686800" cy="5664107"/>
        </p:xfrm>
        <a:graphic>
          <a:graphicData uri="http://schemas.openxmlformats.org/drawingml/2006/table">
            <a:tbl>
              <a:tblPr/>
              <a:tblGrid>
                <a:gridCol w="4144651"/>
                <a:gridCol w="239146"/>
                <a:gridCol w="4303003"/>
              </a:tblGrid>
              <a:tr h="638732">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Lucida Sans Unicode" pitchFamily="34" charset="0"/>
                          <a:cs typeface="Arial" charset="0"/>
                        </a:rPr>
                        <a:t>High Function/Intentional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Lucida Sans Unicode" pitchFamily="34" charset="0"/>
                          <a:cs typeface="Arial" charset="0"/>
                        </a:rPr>
                        <a:t>Internal Locus of Control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7030A0"/>
                    </a:solidFill>
                  </a:tcPr>
                </a:tc>
                <a:tc hMerge="1">
                  <a:txBody>
                    <a:bodyPr/>
                    <a:lstStyle/>
                    <a:p>
                      <a:endParaRPr lang="en-US"/>
                    </a:p>
                  </a:txBody>
                  <a:tcPr/>
                </a:tc>
                <a:tc hMerge="1">
                  <a:txBody>
                    <a:bodyPr/>
                    <a:lstStyle/>
                    <a:p>
                      <a:endParaRPr lang="en-US"/>
                    </a:p>
                  </a:txBody>
                  <a:tcPr/>
                </a:tc>
              </a:tr>
              <a:tr h="36608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Lucida Sans Unicode" pitchFamily="34" charset="0"/>
                          <a:cs typeface="Arial" charset="0"/>
                        </a:rPr>
                        <a:t>Student-Centered/Empowering</a:t>
                      </a:r>
                      <a:endParaRPr kumimoji="0" lang="en-US" sz="1800" b="0"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06F8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Lucida Sans Unicode" pitchFamily="34" charset="0"/>
                          <a:cs typeface="Arial" charset="0"/>
                        </a:rPr>
                        <a:t>Teacher-Centered/Controlling</a:t>
                      </a:r>
                      <a:endParaRPr kumimoji="0" lang="en-US" sz="1800" b="0"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1794242">
                <a:tc>
                  <a:txBody>
                    <a:bodyPr/>
                    <a:lstStyle/>
                    <a:p>
                      <a:pPr lvl="0" algn="ctr"/>
                      <a:r>
                        <a:rPr lang="en-US" sz="2000" b="1" dirty="0" smtClean="0">
                          <a:solidFill>
                            <a:schemeClr val="accent4"/>
                          </a:solidFill>
                        </a:rPr>
                        <a:t>1-Style </a:t>
                      </a:r>
                    </a:p>
                    <a:p>
                      <a:pPr lvl="0" algn="ctr"/>
                      <a:r>
                        <a:rPr lang="en-US" sz="2000" b="1" dirty="0" smtClean="0"/>
                        <a:t>Functional/Student-Centered</a:t>
                      </a:r>
                    </a:p>
                    <a:p>
                      <a:pPr lvl="0" algn="ctr"/>
                      <a:r>
                        <a:rPr lang="en-US" sz="2000" dirty="0" smtClean="0"/>
                        <a:t>Facilitator/Leader</a:t>
                      </a:r>
                    </a:p>
                    <a:p>
                      <a:pPr lvl="0" algn="ctr"/>
                      <a:r>
                        <a:rPr lang="en-US" sz="2000" dirty="0" smtClean="0"/>
                        <a:t>Self-Directed  Students</a:t>
                      </a:r>
                    </a:p>
                    <a:p>
                      <a:pPr lvl="0" algn="ctr"/>
                      <a:r>
                        <a:rPr lang="en-US" sz="2000" dirty="0" smtClean="0"/>
                        <a:t>“Our Class”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06F8D"/>
                    </a:solidFill>
                  </a:tcPr>
                </a:tc>
                <a:tc>
                  <a:txBody>
                    <a:bodyPr/>
                    <a:lstStyle/>
                    <a:p>
                      <a:pPr lvl="0" algn="ctr"/>
                      <a:r>
                        <a:rPr lang="en-US" sz="2000" b="1" dirty="0" smtClean="0">
                          <a:solidFill>
                            <a:schemeClr val="accent4"/>
                          </a:solidFill>
                        </a:rPr>
                        <a:t>2-Style</a:t>
                      </a:r>
                    </a:p>
                    <a:p>
                      <a:pPr lvl="0" algn="ctr"/>
                      <a:r>
                        <a:rPr lang="en-US" sz="2000" b="1" dirty="0" smtClean="0"/>
                        <a:t>Functional/Teacher-Centered</a:t>
                      </a:r>
                    </a:p>
                    <a:p>
                      <a:pPr lvl="0" algn="ctr"/>
                      <a:r>
                        <a:rPr lang="en-US" sz="2000" dirty="0" smtClean="0"/>
                        <a:t>Conductor /Manager</a:t>
                      </a:r>
                    </a:p>
                    <a:p>
                      <a:pPr lvl="0" algn="ctr"/>
                      <a:r>
                        <a:rPr lang="en-US" sz="2000" dirty="0" smtClean="0"/>
                        <a:t>Well Trained Students</a:t>
                      </a:r>
                    </a:p>
                    <a:p>
                      <a:pPr lvl="0" algn="ctr"/>
                      <a:r>
                        <a:rPr lang="en-US" sz="2000" dirty="0" smtClean="0"/>
                        <a:t>“My Class”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3948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C92B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C92B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C92B5"/>
                    </a:solidFill>
                  </a:tcPr>
                </a:tc>
              </a:tr>
              <a:tr h="1616852">
                <a:tc>
                  <a:txBody>
                    <a:bodyPr/>
                    <a:lstStyle/>
                    <a:p>
                      <a:pPr lvl="0" algn="ctr"/>
                      <a:r>
                        <a:rPr lang="en-US" sz="2000" b="1" dirty="0" smtClean="0">
                          <a:solidFill>
                            <a:schemeClr val="accent4"/>
                          </a:solidFill>
                        </a:rPr>
                        <a:t>3-Style</a:t>
                      </a:r>
                    </a:p>
                    <a:p>
                      <a:pPr lvl="0" algn="ctr"/>
                      <a:r>
                        <a:rPr lang="en-US" sz="2000" b="1" dirty="0" smtClean="0"/>
                        <a:t>Dysfunctional/Student-Centered</a:t>
                      </a:r>
                    </a:p>
                    <a:p>
                      <a:pPr lvl="0" algn="ctr"/>
                      <a:r>
                        <a:rPr lang="en-US" sz="2000" dirty="0" smtClean="0"/>
                        <a:t>Enabler/Passive</a:t>
                      </a:r>
                    </a:p>
                    <a:p>
                      <a:pPr lvl="0" algn="ctr"/>
                      <a:r>
                        <a:rPr lang="en-US" sz="2000" dirty="0" smtClean="0"/>
                        <a:t>Self-Centered/Chaos</a:t>
                      </a:r>
                    </a:p>
                    <a:p>
                      <a:pPr lvl="0" algn="ctr"/>
                      <a:r>
                        <a:rPr lang="en-US" sz="2000" dirty="0" smtClean="0"/>
                        <a:t>“The Students”</a:t>
                      </a:r>
                    </a:p>
                    <a:p>
                      <a:pPr lvl="0" algn="ctr"/>
                      <a:endParaRPr lang="en-US" sz="1400" dirty="0" smtClean="0"/>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06F8D"/>
                    </a:solidFill>
                  </a:tcPr>
                </a:tc>
                <a:tc>
                  <a:txBody>
                    <a:bodyPr/>
                    <a:lstStyle/>
                    <a:p>
                      <a:pPr lvl="0" algn="ctr"/>
                      <a:r>
                        <a:rPr lang="en-US" sz="2000" b="1" dirty="0" smtClean="0">
                          <a:solidFill>
                            <a:schemeClr val="accent4"/>
                          </a:solidFill>
                        </a:rPr>
                        <a:t>4-Style</a:t>
                      </a:r>
                    </a:p>
                    <a:p>
                      <a:pPr lvl="0" algn="ctr"/>
                      <a:r>
                        <a:rPr lang="en-US" sz="2000" b="1" dirty="0" smtClean="0"/>
                        <a:t>Dysfunctional/Teacher-Centered</a:t>
                      </a:r>
                    </a:p>
                    <a:p>
                      <a:pPr lvl="0" algn="ctr"/>
                      <a:r>
                        <a:rPr lang="en-US" sz="2000" dirty="0" smtClean="0"/>
                        <a:t>Authoritarian/Hostile</a:t>
                      </a:r>
                    </a:p>
                    <a:p>
                      <a:pPr lvl="0" algn="ctr"/>
                      <a:r>
                        <a:rPr lang="en-US" sz="2000" dirty="0" smtClean="0"/>
                        <a:t>Dominance/Obedience or Rebellion </a:t>
                      </a:r>
                    </a:p>
                    <a:p>
                      <a:pPr lvl="0" algn="ctr"/>
                      <a:r>
                        <a:rPr lang="en-US" sz="2000" dirty="0" smtClean="0"/>
                        <a:t>“Those Students”</a:t>
                      </a:r>
                      <a:endParaRPr lang="en-US" sz="2000" dirty="0"/>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638732">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Lucida Sans Unicode" pitchFamily="34" charset="0"/>
                          <a:cs typeface="Arial" charset="0"/>
                        </a:rPr>
                        <a:t>Low Function/Accidental</a:t>
                      </a:r>
                      <a:endParaRPr kumimoji="0" lang="en-US" sz="1800" b="0" i="0" u="none" strike="noStrike" cap="none" normalizeH="0" baseline="0" dirty="0" smtClean="0">
                        <a:ln>
                          <a:noFill/>
                        </a:ln>
                        <a:solidFill>
                          <a:schemeClr val="bg1"/>
                        </a:solidFill>
                        <a:effectLst/>
                        <a:latin typeface="Lucida Sans Unicode"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Lucida Sans Unicode" pitchFamily="34" charset="0"/>
                          <a:cs typeface="Arial" charset="0"/>
                        </a:rPr>
                        <a:t>External Locus of Control</a:t>
                      </a:r>
                      <a:endParaRPr kumimoji="0" lang="en-US" sz="1800" b="0" i="0" u="none" strike="noStrike" cap="none" normalizeH="0" baseline="0" dirty="0" smtClean="0">
                        <a:ln>
                          <a:noFill/>
                        </a:ln>
                        <a:solidFill>
                          <a:schemeClr val="bg1"/>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030A0"/>
                    </a:solidFill>
                  </a:tcPr>
                </a:tc>
                <a:tc hMerge="1">
                  <a:txBody>
                    <a:bodyPr/>
                    <a:lstStyle/>
                    <a:p>
                      <a:endParaRPr lang="en-US"/>
                    </a:p>
                  </a:txBody>
                  <a:tcPr/>
                </a:tc>
                <a:tc hMerge="1">
                  <a:txBody>
                    <a:bodyPr/>
                    <a:lstStyle/>
                    <a:p>
                      <a:endParaRPr lang="en-US"/>
                    </a:p>
                  </a:txBody>
                  <a:tcPr/>
                </a:tc>
              </a:tr>
            </a:tbl>
          </a:graphicData>
        </a:graphic>
      </p:graphicFrame>
      <p:sp>
        <p:nvSpPr>
          <p:cNvPr id="2" name="Title 1"/>
          <p:cNvSpPr>
            <a:spLocks noGrp="1"/>
          </p:cNvSpPr>
          <p:nvPr>
            <p:ph type="title"/>
          </p:nvPr>
        </p:nvSpPr>
        <p:spPr>
          <a:xfrm>
            <a:off x="304800" y="228600"/>
            <a:ext cx="8259763" cy="914400"/>
          </a:xfrm>
        </p:spPr>
        <p:txBody>
          <a:bodyPr>
            <a:normAutofit/>
          </a:bodyPr>
          <a:lstStyle/>
          <a:p>
            <a:pPr eaLnBrk="1" fontAlgn="auto" hangingPunct="1">
              <a:spcAft>
                <a:spcPts val="0"/>
              </a:spcAft>
              <a:defRPr/>
            </a:pPr>
            <a:r>
              <a:rPr lang="en-US" sz="2800" b="1" dirty="0" smtClean="0">
                <a:solidFill>
                  <a:schemeClr val="accent6">
                    <a:lumMod val="75000"/>
                  </a:schemeClr>
                </a:solidFill>
                <a:effectLst>
                  <a:outerShdw blurRad="50800" dist="38100" dir="2700000" algn="tl" rotWithShape="0">
                    <a:prstClr val="black">
                      <a:alpha val="40000"/>
                    </a:prstClr>
                  </a:outerShdw>
                </a:effectLst>
              </a:rPr>
              <a:t>Teaching Style Matrix – Orientation by Function Level</a:t>
            </a:r>
            <a:endParaRPr lang="en-US" sz="2800" b="1" dirty="0">
              <a:solidFill>
                <a:schemeClr val="accent6">
                  <a:lumMod val="75000"/>
                </a:schemeClr>
              </a:solidFill>
              <a:effectLst>
                <a:outerShdw blurRad="50800" dist="38100" dir="2700000" algn="tl" rotWithShape="0">
                  <a:prstClr val="black">
                    <a:alpha val="40000"/>
                  </a:prstClr>
                </a:outerShdw>
              </a:effectLst>
            </a:endParaRPr>
          </a:p>
        </p:txBody>
      </p:sp>
      <p:sp>
        <p:nvSpPr>
          <p:cNvPr id="3" name="Left-Right Arrow 2"/>
          <p:cNvSpPr/>
          <p:nvPr/>
        </p:nvSpPr>
        <p:spPr>
          <a:xfrm>
            <a:off x="3352800" y="3962400"/>
            <a:ext cx="2286000" cy="1524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Up-Down Arrow 3"/>
          <p:cNvSpPr/>
          <p:nvPr/>
        </p:nvSpPr>
        <p:spPr>
          <a:xfrm>
            <a:off x="4419600" y="3276600"/>
            <a:ext cx="121919" cy="13716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510092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6">
                    <a:lumMod val="75000"/>
                  </a:schemeClr>
                </a:solidFill>
                <a:effectLst>
                  <a:outerShdw blurRad="50800" dist="38100" algn="l" rotWithShape="0">
                    <a:prstClr val="black">
                      <a:alpha val="40000"/>
                    </a:prstClr>
                  </a:outerShdw>
                </a:effectLst>
              </a:rPr>
              <a:t>Translating the Matrix Logic to </a:t>
            </a:r>
            <a:br>
              <a:rPr lang="en-US" b="1" dirty="0" smtClean="0">
                <a:solidFill>
                  <a:schemeClr val="accent6">
                    <a:lumMod val="75000"/>
                  </a:schemeClr>
                </a:solidFill>
                <a:effectLst>
                  <a:outerShdw blurRad="50800" dist="38100" algn="l" rotWithShape="0">
                    <a:prstClr val="black">
                      <a:alpha val="40000"/>
                    </a:prstClr>
                  </a:outerShdw>
                </a:effectLst>
              </a:rPr>
            </a:br>
            <a:r>
              <a:rPr lang="en-US" b="1" dirty="0" smtClean="0">
                <a:solidFill>
                  <a:schemeClr val="accent6">
                    <a:lumMod val="75000"/>
                  </a:schemeClr>
                </a:solidFill>
                <a:effectLst>
                  <a:outerShdw blurRad="50800" dist="38100" algn="l" rotWithShape="0">
                    <a:prstClr val="black">
                      <a:alpha val="40000"/>
                    </a:prstClr>
                  </a:outerShdw>
                </a:effectLst>
              </a:rPr>
              <a:t>the School Level</a:t>
            </a:r>
            <a:endParaRPr lang="en-US" b="1" dirty="0">
              <a:solidFill>
                <a:schemeClr val="accent6">
                  <a:lumMod val="75000"/>
                </a:schemeClr>
              </a:solidFill>
              <a:effectLst>
                <a:outerShdw blurRad="50800" dist="38100" algn="l" rotWithShape="0">
                  <a:prstClr val="black">
                    <a:alpha val="40000"/>
                  </a:prstClr>
                </a:outerShdw>
              </a:effectLst>
            </a:endParaRPr>
          </a:p>
        </p:txBody>
      </p:sp>
      <p:sp>
        <p:nvSpPr>
          <p:cNvPr id="3" name="Content Placeholder 2"/>
          <p:cNvSpPr>
            <a:spLocks noGrp="1"/>
          </p:cNvSpPr>
          <p:nvPr>
            <p:ph idx="1"/>
          </p:nvPr>
        </p:nvSpPr>
        <p:spPr/>
        <p:txBody>
          <a:bodyPr>
            <a:normAutofit/>
          </a:bodyPr>
          <a:lstStyle/>
          <a:p>
            <a:pPr marL="0" indent="0">
              <a:buNone/>
            </a:pPr>
            <a:r>
              <a:rPr lang="en-US" sz="2400" dirty="0" smtClean="0"/>
              <a:t>A similar matrix can be created to represent what is happening generally in a school. Just as we can identify the style (i.e., 1, 2, 3 or 4) that a teacher is using in a classroom, we can use essentially the same axes to assess the intentions  and practices at the school-wide level. The horizontal axis represents the level of function and the vertical axis represents the continuum from empowering to controlling.  The result is the four quadrant “school orientation” matrix, depicted in the next slide.</a:t>
            </a:r>
            <a:endParaRPr lang="en-US" sz="2400" dirty="0"/>
          </a:p>
        </p:txBody>
      </p:sp>
    </p:spTree>
    <p:extLst>
      <p:ext uri="{BB962C8B-B14F-4D97-AF65-F5344CB8AC3E}">
        <p14:creationId xmlns:p14="http://schemas.microsoft.com/office/powerpoint/2010/main" val="39521459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accent6">
                    <a:lumMod val="75000"/>
                  </a:schemeClr>
                </a:solidFill>
                <a:effectLst>
                  <a:outerShdw blurRad="50800" dist="38100" algn="l" rotWithShape="0">
                    <a:prstClr val="black">
                      <a:alpha val="40000"/>
                    </a:prstClr>
                  </a:outerShdw>
                </a:effectLst>
              </a:rPr>
              <a:t>School-Wide Orientation Matrix</a:t>
            </a:r>
            <a:endParaRPr lang="en-US" sz="4000" b="1" dirty="0">
              <a:solidFill>
                <a:schemeClr val="accent6">
                  <a:lumMod val="75000"/>
                </a:schemeClr>
              </a:solidFill>
              <a:effectLst>
                <a:outerShdw blurRad="50800" dist="38100" algn="l" rotWithShape="0">
                  <a:prstClr val="black">
                    <a:alpha val="40000"/>
                  </a:prst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61571984"/>
              </p:ext>
            </p:extLst>
          </p:nvPr>
        </p:nvGraphicFramePr>
        <p:xfrm>
          <a:off x="381000" y="1600200"/>
          <a:ext cx="8534400" cy="4572000"/>
        </p:xfrm>
        <a:graphic>
          <a:graphicData uri="http://schemas.openxmlformats.org/drawingml/2006/table">
            <a:tbl>
              <a:tblPr firstRow="1" firstCol="1" bandRow="1">
                <a:tableStyleId>{5C22544A-7EE6-4342-B048-85BDC9FD1C3A}</a:tableStyleId>
              </a:tblPr>
              <a:tblGrid>
                <a:gridCol w="1641826"/>
                <a:gridCol w="3485009"/>
                <a:gridCol w="3407565"/>
              </a:tblGrid>
              <a:tr h="304800">
                <a:tc>
                  <a:txBody>
                    <a:bodyPr/>
                    <a:lstStyle/>
                    <a:p>
                      <a:pPr marL="0" marR="0">
                        <a:spcBef>
                          <a:spcPts val="0"/>
                        </a:spcBef>
                        <a:spcAft>
                          <a:spcPts val="0"/>
                        </a:spcAft>
                      </a:pPr>
                      <a:r>
                        <a:rPr lang="en-US" sz="1800" dirty="0">
                          <a:effectLst/>
                        </a:rPr>
                        <a:t> </a:t>
                      </a:r>
                      <a:endParaRPr lang="en-US" sz="1800" dirty="0">
                        <a:effectLst/>
                        <a:latin typeface="Calibri"/>
                        <a:ea typeface="Times New Roman"/>
                        <a:cs typeface="Times New Roman"/>
                      </a:endParaRPr>
                    </a:p>
                  </a:txBody>
                  <a:tcPr marL="68580" marR="68580" marT="0" marB="0"/>
                </a:tc>
                <a:tc>
                  <a:txBody>
                    <a:bodyPr/>
                    <a:lstStyle/>
                    <a:p>
                      <a:pPr marL="0" marR="0">
                        <a:spcBef>
                          <a:spcPts val="0"/>
                        </a:spcBef>
                        <a:spcAft>
                          <a:spcPts val="0"/>
                        </a:spcAft>
                      </a:pPr>
                      <a:r>
                        <a:rPr lang="en-US" sz="1800" dirty="0">
                          <a:effectLst/>
                        </a:rPr>
                        <a:t>Empowerment Connection Trust</a:t>
                      </a:r>
                      <a:endParaRPr lang="en-US" sz="1800" dirty="0">
                        <a:effectLst/>
                        <a:latin typeface="Calibri"/>
                        <a:ea typeface="Times New Roman"/>
                        <a:cs typeface="Times New Roman"/>
                      </a:endParaRPr>
                    </a:p>
                  </a:txBody>
                  <a:tcPr marL="68580" marR="68580" marT="0" marB="0"/>
                </a:tc>
                <a:tc>
                  <a:txBody>
                    <a:bodyPr/>
                    <a:lstStyle/>
                    <a:p>
                      <a:pPr marL="0" marR="0">
                        <a:spcBef>
                          <a:spcPts val="0"/>
                        </a:spcBef>
                        <a:spcAft>
                          <a:spcPts val="0"/>
                        </a:spcAft>
                      </a:pPr>
                      <a:r>
                        <a:rPr lang="en-US" sz="1800" dirty="0">
                          <a:effectLst/>
                        </a:rPr>
                        <a:t>Control Comparison Fear</a:t>
                      </a:r>
                      <a:endParaRPr lang="en-US" sz="1800" dirty="0">
                        <a:effectLst/>
                        <a:latin typeface="Calibri"/>
                        <a:ea typeface="Times New Roman"/>
                        <a:cs typeface="Times New Roman"/>
                      </a:endParaRPr>
                    </a:p>
                  </a:txBody>
                  <a:tcPr marL="68580" marR="68580" marT="0" marB="0"/>
                </a:tc>
              </a:tr>
              <a:tr h="2108200">
                <a:tc>
                  <a:txBody>
                    <a:bodyPr/>
                    <a:lstStyle/>
                    <a:p>
                      <a:pPr marL="0" marR="0">
                        <a:spcBef>
                          <a:spcPts val="0"/>
                        </a:spcBef>
                        <a:spcAft>
                          <a:spcPts val="0"/>
                        </a:spcAft>
                      </a:pPr>
                      <a:r>
                        <a:rPr lang="en-US" sz="2000">
                          <a:effectLst/>
                        </a:rPr>
                        <a:t>High Function</a:t>
                      </a:r>
                    </a:p>
                    <a:p>
                      <a:pPr marL="0" marR="0">
                        <a:spcBef>
                          <a:spcPts val="0"/>
                        </a:spcBef>
                        <a:spcAft>
                          <a:spcPts val="0"/>
                        </a:spcAft>
                      </a:pPr>
                      <a:r>
                        <a:rPr lang="en-US" sz="2000">
                          <a:effectLst/>
                        </a:rPr>
                        <a:t>Intentional</a:t>
                      </a:r>
                    </a:p>
                    <a:p>
                      <a:pPr marL="0" marR="0">
                        <a:spcBef>
                          <a:spcPts val="0"/>
                        </a:spcBef>
                        <a:spcAft>
                          <a:spcPts val="0"/>
                        </a:spcAft>
                      </a:pPr>
                      <a:r>
                        <a:rPr lang="en-US" sz="2000">
                          <a:effectLst/>
                        </a:rPr>
                        <a:t>Leadership</a:t>
                      </a:r>
                      <a:endParaRPr lang="en-US" sz="2000">
                        <a:effectLst/>
                        <a:latin typeface="Calibri"/>
                        <a:ea typeface="Times New Roman"/>
                        <a:cs typeface="Times New Roman"/>
                      </a:endParaRPr>
                    </a:p>
                  </a:txBody>
                  <a:tcPr marL="68580" marR="68580" marT="0" marB="0"/>
                </a:tc>
                <a:tc>
                  <a:txBody>
                    <a:bodyPr/>
                    <a:lstStyle/>
                    <a:p>
                      <a:pPr marL="0" marR="0">
                        <a:spcBef>
                          <a:spcPts val="0"/>
                        </a:spcBef>
                        <a:spcAft>
                          <a:spcPts val="0"/>
                        </a:spcAft>
                      </a:pPr>
                      <a:r>
                        <a:rPr lang="en-US" sz="1800" b="1" dirty="0">
                          <a:solidFill>
                            <a:schemeClr val="accent6">
                              <a:lumMod val="75000"/>
                            </a:schemeClr>
                          </a:solidFill>
                          <a:effectLst/>
                        </a:rPr>
                        <a:t>1-Paradigm </a:t>
                      </a:r>
                      <a:r>
                        <a:rPr lang="en-US" sz="1800" b="1" dirty="0" smtClean="0">
                          <a:solidFill>
                            <a:schemeClr val="accent6">
                              <a:lumMod val="75000"/>
                            </a:schemeClr>
                          </a:solidFill>
                          <a:effectLst/>
                        </a:rPr>
                        <a:t>School - Empowering</a:t>
                      </a:r>
                      <a:endParaRPr lang="en-US" sz="1800" b="1" dirty="0">
                        <a:solidFill>
                          <a:schemeClr val="accent6">
                            <a:lumMod val="75000"/>
                          </a:schemeClr>
                        </a:solidFill>
                        <a:effectLst/>
                      </a:endParaRPr>
                    </a:p>
                    <a:p>
                      <a:pPr marL="342900" marR="0" lvl="0" indent="-342900">
                        <a:spcBef>
                          <a:spcPts val="0"/>
                        </a:spcBef>
                        <a:spcAft>
                          <a:spcPts val="0"/>
                        </a:spcAft>
                        <a:buFont typeface="Symbol"/>
                        <a:buChar char=""/>
                      </a:pPr>
                      <a:r>
                        <a:rPr lang="en-US" sz="1800" dirty="0">
                          <a:effectLst/>
                        </a:rPr>
                        <a:t>Vision-Driven Facilitative Leadership</a:t>
                      </a:r>
                    </a:p>
                    <a:p>
                      <a:pPr marL="342900" marR="0" lvl="0" indent="-342900">
                        <a:spcBef>
                          <a:spcPts val="0"/>
                        </a:spcBef>
                        <a:spcAft>
                          <a:spcPts val="0"/>
                        </a:spcAft>
                        <a:buFont typeface="Symbol"/>
                        <a:buChar char=""/>
                      </a:pPr>
                      <a:r>
                        <a:rPr lang="en-US" sz="1800" dirty="0">
                          <a:effectLst/>
                        </a:rPr>
                        <a:t>Student-Centered Classrooms</a:t>
                      </a:r>
                    </a:p>
                    <a:p>
                      <a:pPr marL="342900" marR="0" lvl="0" indent="-342900">
                        <a:spcBef>
                          <a:spcPts val="0"/>
                        </a:spcBef>
                        <a:spcAft>
                          <a:spcPts val="0"/>
                        </a:spcAft>
                        <a:buFont typeface="Symbol"/>
                        <a:buChar char=""/>
                      </a:pPr>
                      <a:r>
                        <a:rPr lang="en-US" sz="1800" dirty="0">
                          <a:effectLst/>
                        </a:rPr>
                        <a:t>Community Climate</a:t>
                      </a:r>
                    </a:p>
                    <a:p>
                      <a:pPr marL="342900" marR="0" lvl="0" indent="-342900">
                        <a:spcBef>
                          <a:spcPts val="0"/>
                        </a:spcBef>
                        <a:spcAft>
                          <a:spcPts val="0"/>
                        </a:spcAft>
                        <a:buFont typeface="Symbol"/>
                        <a:buChar char=""/>
                      </a:pPr>
                      <a:r>
                        <a:rPr lang="en-US" sz="1800" dirty="0">
                          <a:effectLst/>
                        </a:rPr>
                        <a:t>Mostly 1-style teaching</a:t>
                      </a:r>
                      <a:endParaRPr lang="en-US" sz="1800" dirty="0">
                        <a:effectLst/>
                        <a:latin typeface="Calibri"/>
                        <a:ea typeface="Times New Roman"/>
                        <a:cs typeface="Times New Roman"/>
                      </a:endParaRPr>
                    </a:p>
                  </a:txBody>
                  <a:tcPr marL="68580" marR="68580" marT="0" marB="0"/>
                </a:tc>
                <a:tc>
                  <a:txBody>
                    <a:bodyPr/>
                    <a:lstStyle/>
                    <a:p>
                      <a:pPr marL="0" marR="0">
                        <a:spcBef>
                          <a:spcPts val="0"/>
                        </a:spcBef>
                        <a:spcAft>
                          <a:spcPts val="0"/>
                        </a:spcAft>
                      </a:pPr>
                      <a:r>
                        <a:rPr lang="en-US" sz="1800" b="1" dirty="0">
                          <a:solidFill>
                            <a:schemeClr val="accent6">
                              <a:lumMod val="75000"/>
                            </a:schemeClr>
                          </a:solidFill>
                          <a:effectLst/>
                        </a:rPr>
                        <a:t>2-Paradigm </a:t>
                      </a:r>
                      <a:r>
                        <a:rPr lang="en-US" sz="1800" b="1" dirty="0" smtClean="0">
                          <a:solidFill>
                            <a:schemeClr val="accent6">
                              <a:lumMod val="75000"/>
                            </a:schemeClr>
                          </a:solidFill>
                          <a:effectLst/>
                        </a:rPr>
                        <a:t>School - Managed</a:t>
                      </a:r>
                      <a:endParaRPr lang="en-US" sz="1800" b="1" dirty="0">
                        <a:solidFill>
                          <a:schemeClr val="accent6">
                            <a:lumMod val="75000"/>
                          </a:schemeClr>
                        </a:solidFill>
                        <a:effectLst/>
                      </a:endParaRPr>
                    </a:p>
                    <a:p>
                      <a:pPr marL="342900" marR="0" lvl="0" indent="-342900">
                        <a:spcBef>
                          <a:spcPts val="0"/>
                        </a:spcBef>
                        <a:spcAft>
                          <a:spcPts val="0"/>
                        </a:spcAft>
                        <a:buFont typeface="Symbol"/>
                        <a:buChar char=""/>
                      </a:pPr>
                      <a:r>
                        <a:rPr lang="en-US" sz="1800" dirty="0">
                          <a:effectLst/>
                        </a:rPr>
                        <a:t>Efficiency-Driven Top-Down Leadership</a:t>
                      </a:r>
                    </a:p>
                    <a:p>
                      <a:pPr marL="342900" marR="0" lvl="0" indent="-342900">
                        <a:spcBef>
                          <a:spcPts val="0"/>
                        </a:spcBef>
                        <a:spcAft>
                          <a:spcPts val="0"/>
                        </a:spcAft>
                        <a:buFont typeface="Symbol"/>
                        <a:buChar char=""/>
                      </a:pPr>
                      <a:r>
                        <a:rPr lang="en-US" sz="1800" dirty="0">
                          <a:effectLst/>
                        </a:rPr>
                        <a:t>Teacher-Centered Classrooms</a:t>
                      </a:r>
                    </a:p>
                    <a:p>
                      <a:pPr marL="342900" marR="0" lvl="0" indent="-342900">
                        <a:spcBef>
                          <a:spcPts val="0"/>
                        </a:spcBef>
                        <a:spcAft>
                          <a:spcPts val="0"/>
                        </a:spcAft>
                        <a:buFont typeface="Symbol"/>
                        <a:buChar char=""/>
                      </a:pPr>
                      <a:r>
                        <a:rPr lang="en-US" sz="1800" dirty="0">
                          <a:effectLst/>
                        </a:rPr>
                        <a:t>Institutional Climate</a:t>
                      </a:r>
                    </a:p>
                    <a:p>
                      <a:pPr marL="342900" marR="0" lvl="0" indent="-342900">
                        <a:spcBef>
                          <a:spcPts val="0"/>
                        </a:spcBef>
                        <a:spcAft>
                          <a:spcPts val="0"/>
                        </a:spcAft>
                        <a:buFont typeface="Symbol"/>
                        <a:buChar char=""/>
                      </a:pPr>
                      <a:r>
                        <a:rPr lang="en-US" sz="1800" dirty="0">
                          <a:effectLst/>
                        </a:rPr>
                        <a:t>Mostly 2-style teaching</a:t>
                      </a:r>
                      <a:endParaRPr lang="en-US" sz="1800" dirty="0">
                        <a:effectLst/>
                        <a:latin typeface="Calibri"/>
                        <a:ea typeface="Times New Roman"/>
                        <a:cs typeface="Times New Roman"/>
                      </a:endParaRPr>
                    </a:p>
                  </a:txBody>
                  <a:tcPr marL="68580" marR="68580" marT="0" marB="0"/>
                </a:tc>
              </a:tr>
              <a:tr h="2159000">
                <a:tc>
                  <a:txBody>
                    <a:bodyPr/>
                    <a:lstStyle/>
                    <a:p>
                      <a:pPr marL="0" marR="0">
                        <a:spcBef>
                          <a:spcPts val="0"/>
                        </a:spcBef>
                        <a:spcAft>
                          <a:spcPts val="0"/>
                        </a:spcAft>
                      </a:pPr>
                      <a:r>
                        <a:rPr lang="en-US" sz="2000" dirty="0">
                          <a:effectLst/>
                        </a:rPr>
                        <a:t>Low Function</a:t>
                      </a:r>
                    </a:p>
                    <a:p>
                      <a:pPr marL="0" marR="0">
                        <a:spcBef>
                          <a:spcPts val="0"/>
                        </a:spcBef>
                        <a:spcAft>
                          <a:spcPts val="0"/>
                        </a:spcAft>
                      </a:pPr>
                      <a:r>
                        <a:rPr lang="en-US" sz="2000" dirty="0">
                          <a:effectLst/>
                        </a:rPr>
                        <a:t>Accidental</a:t>
                      </a:r>
                    </a:p>
                    <a:p>
                      <a:pPr marL="0" marR="0">
                        <a:spcBef>
                          <a:spcPts val="0"/>
                        </a:spcBef>
                        <a:spcAft>
                          <a:spcPts val="0"/>
                        </a:spcAft>
                      </a:pPr>
                      <a:r>
                        <a:rPr lang="en-US" sz="2000" dirty="0">
                          <a:effectLst/>
                        </a:rPr>
                        <a:t>Leadership</a:t>
                      </a:r>
                      <a:endParaRPr lang="en-US" sz="2000" dirty="0">
                        <a:effectLst/>
                        <a:latin typeface="Calibri"/>
                        <a:ea typeface="Times New Roman"/>
                        <a:cs typeface="Times New Roman"/>
                      </a:endParaRPr>
                    </a:p>
                  </a:txBody>
                  <a:tcPr marL="68580" marR="68580" marT="0" marB="0"/>
                </a:tc>
                <a:tc>
                  <a:txBody>
                    <a:bodyPr/>
                    <a:lstStyle/>
                    <a:p>
                      <a:pPr marL="0" marR="0">
                        <a:spcBef>
                          <a:spcPts val="0"/>
                        </a:spcBef>
                        <a:spcAft>
                          <a:spcPts val="0"/>
                        </a:spcAft>
                      </a:pPr>
                      <a:r>
                        <a:rPr lang="en-US" sz="1800" dirty="0">
                          <a:effectLst/>
                        </a:rPr>
                        <a:t> </a:t>
                      </a:r>
                      <a:r>
                        <a:rPr lang="en-US" sz="1800" b="1" dirty="0" smtClean="0">
                          <a:solidFill>
                            <a:schemeClr val="accent6">
                              <a:lumMod val="75000"/>
                            </a:schemeClr>
                          </a:solidFill>
                          <a:effectLst/>
                        </a:rPr>
                        <a:t>3-Paradigm School - Amorphous  </a:t>
                      </a:r>
                      <a:endParaRPr lang="en-US" sz="1800" b="1" dirty="0">
                        <a:solidFill>
                          <a:schemeClr val="accent6">
                            <a:lumMod val="75000"/>
                          </a:schemeClr>
                        </a:solidFill>
                        <a:effectLst/>
                      </a:endParaRPr>
                    </a:p>
                    <a:p>
                      <a:pPr marL="342900" marR="0" lvl="0" indent="-342900">
                        <a:spcBef>
                          <a:spcPts val="0"/>
                        </a:spcBef>
                        <a:spcAft>
                          <a:spcPts val="0"/>
                        </a:spcAft>
                        <a:buFont typeface="Symbol"/>
                        <a:buChar char=""/>
                      </a:pPr>
                      <a:r>
                        <a:rPr lang="en-US" sz="1800" dirty="0">
                          <a:effectLst/>
                        </a:rPr>
                        <a:t>Enabling Passive Leadership</a:t>
                      </a:r>
                    </a:p>
                    <a:p>
                      <a:pPr marL="342900" marR="0" lvl="0" indent="-342900">
                        <a:spcBef>
                          <a:spcPts val="0"/>
                        </a:spcBef>
                        <a:spcAft>
                          <a:spcPts val="0"/>
                        </a:spcAft>
                        <a:buFont typeface="Symbol"/>
                        <a:buChar char=""/>
                      </a:pPr>
                      <a:r>
                        <a:rPr lang="en-US" sz="1800" dirty="0">
                          <a:effectLst/>
                        </a:rPr>
                        <a:t>Unstructured learning</a:t>
                      </a:r>
                    </a:p>
                    <a:p>
                      <a:pPr marL="342900" marR="0" lvl="0" indent="-342900">
                        <a:spcBef>
                          <a:spcPts val="0"/>
                        </a:spcBef>
                        <a:spcAft>
                          <a:spcPts val="0"/>
                        </a:spcAft>
                        <a:buFont typeface="Symbol"/>
                        <a:buChar char=""/>
                      </a:pPr>
                      <a:r>
                        <a:rPr lang="en-US" sz="1800" dirty="0">
                          <a:effectLst/>
                        </a:rPr>
                        <a:t>Insecure Climate</a:t>
                      </a:r>
                    </a:p>
                    <a:p>
                      <a:pPr marL="342900" marR="0" lvl="0" indent="-342900">
                        <a:spcBef>
                          <a:spcPts val="0"/>
                        </a:spcBef>
                        <a:spcAft>
                          <a:spcPts val="0"/>
                        </a:spcAft>
                        <a:buFont typeface="Symbol"/>
                        <a:buChar char=""/>
                      </a:pPr>
                      <a:r>
                        <a:rPr lang="en-US" sz="1800" dirty="0">
                          <a:effectLst/>
                        </a:rPr>
                        <a:t>Lots of 3-style teaching (but also a random combo of others)</a:t>
                      </a:r>
                      <a:endParaRPr lang="en-US" sz="1800" dirty="0">
                        <a:effectLst/>
                        <a:latin typeface="Calibri"/>
                        <a:ea typeface="Times New Roman"/>
                        <a:cs typeface="Times New Roman"/>
                      </a:endParaRPr>
                    </a:p>
                  </a:txBody>
                  <a:tcPr marL="68580" marR="68580" marT="0" marB="0"/>
                </a:tc>
                <a:tc>
                  <a:txBody>
                    <a:bodyPr/>
                    <a:lstStyle/>
                    <a:p>
                      <a:pPr marL="0" marR="0">
                        <a:spcBef>
                          <a:spcPts val="0"/>
                        </a:spcBef>
                        <a:spcAft>
                          <a:spcPts val="0"/>
                        </a:spcAft>
                      </a:pPr>
                      <a:r>
                        <a:rPr lang="en-US" sz="1800" dirty="0">
                          <a:effectLst/>
                        </a:rPr>
                        <a:t> </a:t>
                      </a:r>
                      <a:r>
                        <a:rPr lang="en-US" sz="1800" b="1" dirty="0" smtClean="0">
                          <a:solidFill>
                            <a:schemeClr val="accent6">
                              <a:lumMod val="75000"/>
                            </a:schemeClr>
                          </a:solidFill>
                          <a:effectLst/>
                        </a:rPr>
                        <a:t>4-Paradigm School -Bossy</a:t>
                      </a:r>
                      <a:endParaRPr lang="en-US" sz="1800" b="1" dirty="0">
                        <a:solidFill>
                          <a:schemeClr val="accent6">
                            <a:lumMod val="75000"/>
                          </a:schemeClr>
                        </a:solidFill>
                        <a:effectLst/>
                      </a:endParaRPr>
                    </a:p>
                    <a:p>
                      <a:pPr marL="342900" marR="0" lvl="0" indent="-342900">
                        <a:spcBef>
                          <a:spcPts val="0"/>
                        </a:spcBef>
                        <a:spcAft>
                          <a:spcPts val="0"/>
                        </a:spcAft>
                        <a:buFont typeface="Symbol"/>
                        <a:buChar char=""/>
                      </a:pPr>
                      <a:r>
                        <a:rPr lang="en-US" sz="1800" dirty="0">
                          <a:effectLst/>
                        </a:rPr>
                        <a:t>Dominating and Self-serving Leadership</a:t>
                      </a:r>
                    </a:p>
                    <a:p>
                      <a:pPr marL="342900" marR="0" lvl="0" indent="-342900">
                        <a:spcBef>
                          <a:spcPts val="0"/>
                        </a:spcBef>
                        <a:spcAft>
                          <a:spcPts val="0"/>
                        </a:spcAft>
                        <a:buFont typeface="Symbol"/>
                        <a:buChar char=""/>
                      </a:pPr>
                      <a:r>
                        <a:rPr lang="en-US" sz="1800" dirty="0">
                          <a:effectLst/>
                        </a:rPr>
                        <a:t>Lecture and Test Teaching</a:t>
                      </a:r>
                    </a:p>
                    <a:p>
                      <a:pPr marL="342900" marR="0" lvl="0" indent="-342900">
                        <a:spcBef>
                          <a:spcPts val="0"/>
                        </a:spcBef>
                        <a:spcAft>
                          <a:spcPts val="0"/>
                        </a:spcAft>
                        <a:buFont typeface="Symbol"/>
                        <a:buChar char=""/>
                      </a:pPr>
                      <a:r>
                        <a:rPr lang="en-US" sz="1800" dirty="0">
                          <a:effectLst/>
                        </a:rPr>
                        <a:t>Domesticating Climate</a:t>
                      </a:r>
                    </a:p>
                    <a:p>
                      <a:pPr marL="342900" marR="0" lvl="0" indent="-342900">
                        <a:spcBef>
                          <a:spcPts val="0"/>
                        </a:spcBef>
                        <a:spcAft>
                          <a:spcPts val="0"/>
                        </a:spcAft>
                        <a:buFont typeface="Symbol"/>
                        <a:buChar char=""/>
                      </a:pPr>
                      <a:r>
                        <a:rPr lang="en-US" sz="1800" dirty="0">
                          <a:effectLst/>
                        </a:rPr>
                        <a:t>Mostly 4-style teaching</a:t>
                      </a:r>
                      <a:endParaRPr lang="en-US" sz="1800" dirty="0">
                        <a:effectLst/>
                        <a:latin typeface="Calibri"/>
                        <a:ea typeface="Times New Roman"/>
                        <a:cs typeface="Times New Roman"/>
                      </a:endParaRPr>
                    </a:p>
                  </a:txBody>
                  <a:tcPr marL="68580" marR="68580" marT="0" marB="0"/>
                </a:tc>
              </a:tr>
            </a:tbl>
          </a:graphicData>
        </a:graphic>
      </p:graphicFrame>
      <p:sp>
        <p:nvSpPr>
          <p:cNvPr id="5" name="Left-Right Arrow 4"/>
          <p:cNvSpPr/>
          <p:nvPr/>
        </p:nvSpPr>
        <p:spPr>
          <a:xfrm>
            <a:off x="4648200" y="3962400"/>
            <a:ext cx="1676400" cy="4445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Up-Down Arrow 5"/>
          <p:cNvSpPr/>
          <p:nvPr/>
        </p:nvSpPr>
        <p:spPr>
          <a:xfrm>
            <a:off x="5486400" y="3429000"/>
            <a:ext cx="44450" cy="128587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7408493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accent6">
                    <a:lumMod val="75000"/>
                  </a:schemeClr>
                </a:solidFill>
                <a:effectLst>
                  <a:outerShdw blurRad="50800" dist="38100" algn="l" rotWithShape="0">
                    <a:prstClr val="black">
                      <a:alpha val="40000"/>
                    </a:prstClr>
                  </a:outerShdw>
                </a:effectLst>
              </a:rPr>
              <a:t>Overlaying Level by Style</a:t>
            </a:r>
            <a:endParaRPr lang="en-US" sz="4000" b="1" dirty="0">
              <a:solidFill>
                <a:schemeClr val="accent6">
                  <a:lumMod val="75000"/>
                </a:schemeClr>
              </a:solidFill>
              <a:effectLst>
                <a:outerShdw blurRad="50800" dist="38100" algn="l" rotWithShape="0">
                  <a:prstClr val="black">
                    <a:alpha val="40000"/>
                  </a:prstClr>
                </a:outerShdw>
              </a:effectLst>
            </a:endParaRPr>
          </a:p>
        </p:txBody>
      </p:sp>
      <p:sp>
        <p:nvSpPr>
          <p:cNvPr id="3" name="Content Placeholder 2"/>
          <p:cNvSpPr>
            <a:spLocks noGrp="1"/>
          </p:cNvSpPr>
          <p:nvPr>
            <p:ph idx="1"/>
          </p:nvPr>
        </p:nvSpPr>
        <p:spPr/>
        <p:txBody>
          <a:bodyPr>
            <a:normAutofit/>
          </a:bodyPr>
          <a:lstStyle/>
          <a:p>
            <a:pPr marL="0" indent="0">
              <a:buNone/>
            </a:pPr>
            <a:r>
              <a:rPr lang="en-US" sz="2800" dirty="0"/>
              <a:t>W</a:t>
            </a:r>
            <a:r>
              <a:rPr lang="en-US" sz="2800" dirty="0" smtClean="0"/>
              <a:t>e can locate the three “levels of school” onto the teaching style matrix and/or the school orientation matrix at the approximate theoretical points shown on the next slide.  </a:t>
            </a:r>
            <a:endParaRPr lang="en-US" sz="2800" dirty="0"/>
          </a:p>
        </p:txBody>
      </p:sp>
    </p:spTree>
    <p:extLst>
      <p:ext uri="{BB962C8B-B14F-4D97-AF65-F5344CB8AC3E}">
        <p14:creationId xmlns:p14="http://schemas.microsoft.com/office/powerpoint/2010/main" val="23075768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553" name="Group 113"/>
          <p:cNvGraphicFramePr>
            <a:graphicFrameLocks noGrp="1"/>
          </p:cNvGraphicFramePr>
          <p:nvPr>
            <p:ph idx="1"/>
            <p:extLst>
              <p:ext uri="{D42A27DB-BD31-4B8C-83A1-F6EECF244321}">
                <p14:modId xmlns:p14="http://schemas.microsoft.com/office/powerpoint/2010/main" val="2919195573"/>
              </p:ext>
            </p:extLst>
          </p:nvPr>
        </p:nvGraphicFramePr>
        <p:xfrm>
          <a:off x="228600" y="1027540"/>
          <a:ext cx="8686800" cy="5664107"/>
        </p:xfrm>
        <a:graphic>
          <a:graphicData uri="http://schemas.openxmlformats.org/drawingml/2006/table">
            <a:tbl>
              <a:tblPr/>
              <a:tblGrid>
                <a:gridCol w="4144651"/>
                <a:gridCol w="239146"/>
                <a:gridCol w="4303003"/>
              </a:tblGrid>
              <a:tr h="638732">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Lucida Sans Unicode" pitchFamily="34" charset="0"/>
                          <a:cs typeface="Arial" charset="0"/>
                        </a:rPr>
                        <a:t>High Function/Intentional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Lucida Sans Unicode" pitchFamily="34" charset="0"/>
                          <a:cs typeface="Arial" charset="0"/>
                        </a:rPr>
                        <a:t>Internal Locus of Control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7030A0"/>
                    </a:solidFill>
                  </a:tcPr>
                </a:tc>
                <a:tc hMerge="1">
                  <a:txBody>
                    <a:bodyPr/>
                    <a:lstStyle/>
                    <a:p>
                      <a:endParaRPr lang="en-US"/>
                    </a:p>
                  </a:txBody>
                  <a:tcPr/>
                </a:tc>
                <a:tc hMerge="1">
                  <a:txBody>
                    <a:bodyPr/>
                    <a:lstStyle/>
                    <a:p>
                      <a:endParaRPr lang="en-US"/>
                    </a:p>
                  </a:txBody>
                  <a:tcPr/>
                </a:tc>
              </a:tr>
              <a:tr h="36608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Lucida Sans Unicode" pitchFamily="34" charset="0"/>
                          <a:cs typeface="Arial" charset="0"/>
                        </a:rPr>
                        <a:t>Student-Centered/Empowering</a:t>
                      </a:r>
                      <a:endParaRPr kumimoji="0" lang="en-US" sz="1800" b="0"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06F8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Lucida Sans Unicode" pitchFamily="34" charset="0"/>
                          <a:cs typeface="Arial" charset="0"/>
                        </a:rPr>
                        <a:t>Teacher-Centered/Controlling</a:t>
                      </a:r>
                      <a:endParaRPr kumimoji="0" lang="en-US" sz="1800" b="0"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1794242">
                <a:tc>
                  <a:txBody>
                    <a:bodyPr/>
                    <a:lstStyle/>
                    <a:p>
                      <a:pPr lvl="0" algn="ctr"/>
                      <a:r>
                        <a:rPr lang="en-US" sz="2000" b="1" dirty="0" smtClean="0">
                          <a:solidFill>
                            <a:schemeClr val="accent4"/>
                          </a:solidFill>
                        </a:rPr>
                        <a:t>1-Style </a:t>
                      </a:r>
                    </a:p>
                    <a:p>
                      <a:pPr lvl="0" algn="ctr"/>
                      <a:r>
                        <a:rPr lang="en-US" sz="2000" b="1" dirty="0" smtClean="0"/>
                        <a:t>Functional/Student-Centered</a:t>
                      </a:r>
                    </a:p>
                    <a:p>
                      <a:pPr lvl="0" algn="ctr"/>
                      <a:r>
                        <a:rPr lang="en-US" sz="2000" dirty="0" smtClean="0"/>
                        <a:t>Facilitator/Leader</a:t>
                      </a:r>
                    </a:p>
                    <a:p>
                      <a:pPr lvl="0" algn="ctr"/>
                      <a:r>
                        <a:rPr lang="en-US" sz="2000" dirty="0" smtClean="0"/>
                        <a:t>Self-Directed  Students</a:t>
                      </a:r>
                    </a:p>
                    <a:p>
                      <a:pPr lvl="0" algn="ctr"/>
                      <a:r>
                        <a:rPr lang="en-US" sz="2000" dirty="0" smtClean="0"/>
                        <a:t>“Our Class”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06F8D"/>
                    </a:solidFill>
                  </a:tcPr>
                </a:tc>
                <a:tc>
                  <a:txBody>
                    <a:bodyPr/>
                    <a:lstStyle/>
                    <a:p>
                      <a:pPr lvl="0" algn="ctr"/>
                      <a:r>
                        <a:rPr lang="en-US" sz="2000" b="1" dirty="0" smtClean="0">
                          <a:solidFill>
                            <a:schemeClr val="accent4"/>
                          </a:solidFill>
                        </a:rPr>
                        <a:t>2-Style</a:t>
                      </a:r>
                    </a:p>
                    <a:p>
                      <a:pPr lvl="0" algn="ctr"/>
                      <a:r>
                        <a:rPr lang="en-US" sz="2000" b="1" dirty="0" smtClean="0"/>
                        <a:t>Functional/Teacher-Centered</a:t>
                      </a:r>
                    </a:p>
                    <a:p>
                      <a:pPr lvl="0" algn="ctr"/>
                      <a:r>
                        <a:rPr lang="en-US" sz="2000" dirty="0" smtClean="0"/>
                        <a:t>Conductor /Manager</a:t>
                      </a:r>
                    </a:p>
                    <a:p>
                      <a:pPr lvl="0" algn="ctr"/>
                      <a:r>
                        <a:rPr lang="en-US" sz="2000" dirty="0" smtClean="0"/>
                        <a:t>Well Trained Students</a:t>
                      </a:r>
                    </a:p>
                    <a:p>
                      <a:pPr lvl="0" algn="ctr"/>
                      <a:r>
                        <a:rPr lang="en-US" sz="2000" dirty="0" smtClean="0"/>
                        <a:t>“My Class”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3948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C92B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C92B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C92B5"/>
                    </a:solidFill>
                  </a:tcPr>
                </a:tc>
              </a:tr>
              <a:tr h="1616852">
                <a:tc>
                  <a:txBody>
                    <a:bodyPr/>
                    <a:lstStyle/>
                    <a:p>
                      <a:pPr lvl="0" algn="ctr"/>
                      <a:r>
                        <a:rPr lang="en-US" sz="2000" b="1" dirty="0" smtClean="0">
                          <a:solidFill>
                            <a:schemeClr val="accent4"/>
                          </a:solidFill>
                        </a:rPr>
                        <a:t>3-Style</a:t>
                      </a:r>
                    </a:p>
                    <a:p>
                      <a:pPr lvl="0" algn="ctr"/>
                      <a:r>
                        <a:rPr lang="en-US" sz="2000" b="1" dirty="0" smtClean="0"/>
                        <a:t>Dysfunctional/Student-Centered</a:t>
                      </a:r>
                    </a:p>
                    <a:p>
                      <a:pPr lvl="0" algn="ctr"/>
                      <a:r>
                        <a:rPr lang="en-US" sz="2000" dirty="0" smtClean="0"/>
                        <a:t>Enabler/Passive</a:t>
                      </a:r>
                    </a:p>
                    <a:p>
                      <a:pPr lvl="0" algn="ctr"/>
                      <a:r>
                        <a:rPr lang="en-US" sz="2000" dirty="0" smtClean="0"/>
                        <a:t>Self-Centered/Chaos</a:t>
                      </a:r>
                    </a:p>
                    <a:p>
                      <a:pPr lvl="0" algn="ctr"/>
                      <a:r>
                        <a:rPr lang="en-US" sz="2000" dirty="0" smtClean="0"/>
                        <a:t>“The Students”</a:t>
                      </a:r>
                    </a:p>
                    <a:p>
                      <a:pPr lvl="0" algn="ctr"/>
                      <a:endParaRPr lang="en-US" sz="1400" dirty="0" smtClean="0"/>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06F8D"/>
                    </a:solidFill>
                  </a:tcPr>
                </a:tc>
                <a:tc>
                  <a:txBody>
                    <a:bodyPr/>
                    <a:lstStyle/>
                    <a:p>
                      <a:pPr lvl="0" algn="ctr"/>
                      <a:r>
                        <a:rPr lang="en-US" sz="2000" b="1" dirty="0" smtClean="0">
                          <a:solidFill>
                            <a:schemeClr val="accent4"/>
                          </a:solidFill>
                        </a:rPr>
                        <a:t>4-Style</a:t>
                      </a:r>
                    </a:p>
                    <a:p>
                      <a:pPr lvl="0" algn="ctr"/>
                      <a:r>
                        <a:rPr lang="en-US" sz="2000" b="1" dirty="0" smtClean="0"/>
                        <a:t>Dysfunctional/Teacher-Centered</a:t>
                      </a:r>
                    </a:p>
                    <a:p>
                      <a:pPr lvl="0" algn="ctr"/>
                      <a:r>
                        <a:rPr lang="en-US" sz="2000" dirty="0" smtClean="0"/>
                        <a:t>Authoritarian/Hostile</a:t>
                      </a:r>
                    </a:p>
                    <a:p>
                      <a:pPr lvl="0" algn="ctr"/>
                      <a:r>
                        <a:rPr lang="en-US" sz="2000" dirty="0" smtClean="0"/>
                        <a:t>Dominance/Obedience or Rebellion </a:t>
                      </a:r>
                    </a:p>
                    <a:p>
                      <a:pPr lvl="0" algn="ctr"/>
                      <a:r>
                        <a:rPr lang="en-US" sz="2000" dirty="0" smtClean="0"/>
                        <a:t>“Those Students”</a:t>
                      </a:r>
                      <a:endParaRPr lang="en-US" sz="2000" dirty="0"/>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638732">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Lucida Sans Unicode" pitchFamily="34" charset="0"/>
                          <a:cs typeface="Arial" charset="0"/>
                        </a:rPr>
                        <a:t>Low Function/Accidental</a:t>
                      </a:r>
                      <a:endParaRPr kumimoji="0" lang="en-US" sz="1800" b="0" i="0" u="none" strike="noStrike" cap="none" normalizeH="0" baseline="0" dirty="0" smtClean="0">
                        <a:ln>
                          <a:noFill/>
                        </a:ln>
                        <a:solidFill>
                          <a:schemeClr val="bg1"/>
                        </a:solidFill>
                        <a:effectLst/>
                        <a:latin typeface="Lucida Sans Unicode"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Lucida Sans Unicode" pitchFamily="34" charset="0"/>
                          <a:cs typeface="Arial" charset="0"/>
                        </a:rPr>
                        <a:t>External Locus of Control</a:t>
                      </a:r>
                      <a:endParaRPr kumimoji="0" lang="en-US" sz="1800" b="0" i="0" u="none" strike="noStrike" cap="none" normalizeH="0" baseline="0" dirty="0" smtClean="0">
                        <a:ln>
                          <a:noFill/>
                        </a:ln>
                        <a:solidFill>
                          <a:schemeClr val="bg1"/>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030A0"/>
                    </a:solidFill>
                  </a:tcPr>
                </a:tc>
                <a:tc hMerge="1">
                  <a:txBody>
                    <a:bodyPr/>
                    <a:lstStyle/>
                    <a:p>
                      <a:endParaRPr lang="en-US"/>
                    </a:p>
                  </a:txBody>
                  <a:tcPr/>
                </a:tc>
                <a:tc hMerge="1">
                  <a:txBody>
                    <a:bodyPr/>
                    <a:lstStyle/>
                    <a:p>
                      <a:endParaRPr lang="en-US"/>
                    </a:p>
                  </a:txBody>
                  <a:tcPr/>
                </a:tc>
              </a:tr>
            </a:tbl>
          </a:graphicData>
        </a:graphic>
      </p:graphicFrame>
      <p:sp>
        <p:nvSpPr>
          <p:cNvPr id="2" name="Title 1"/>
          <p:cNvSpPr>
            <a:spLocks noGrp="1"/>
          </p:cNvSpPr>
          <p:nvPr>
            <p:ph type="title"/>
          </p:nvPr>
        </p:nvSpPr>
        <p:spPr>
          <a:xfrm>
            <a:off x="304800" y="228600"/>
            <a:ext cx="8259763" cy="914400"/>
          </a:xfrm>
        </p:spPr>
        <p:txBody>
          <a:bodyPr>
            <a:normAutofit/>
          </a:bodyPr>
          <a:lstStyle/>
          <a:p>
            <a:pPr eaLnBrk="1" fontAlgn="auto" hangingPunct="1">
              <a:spcAft>
                <a:spcPts val="0"/>
              </a:spcAft>
              <a:defRPr/>
            </a:pPr>
            <a:r>
              <a:rPr lang="en-US" sz="2800" b="1" dirty="0" smtClean="0">
                <a:solidFill>
                  <a:schemeClr val="accent6">
                    <a:lumMod val="75000"/>
                  </a:schemeClr>
                </a:solidFill>
                <a:effectLst>
                  <a:outerShdw blurRad="50800" dist="38100" dir="2700000" algn="tl" rotWithShape="0">
                    <a:prstClr val="black">
                      <a:alpha val="40000"/>
                    </a:prstClr>
                  </a:outerShdw>
                </a:effectLst>
              </a:rPr>
              <a:t>Teaching Style Matrix – Adding the School Levels</a:t>
            </a:r>
            <a:endParaRPr lang="en-US" sz="2800" b="1" dirty="0">
              <a:solidFill>
                <a:schemeClr val="accent6">
                  <a:lumMod val="75000"/>
                </a:schemeClr>
              </a:solidFill>
              <a:effectLst>
                <a:outerShdw blurRad="50800" dist="38100" dir="2700000" algn="tl" rotWithShape="0">
                  <a:prstClr val="black">
                    <a:alpha val="40000"/>
                  </a:prstClr>
                </a:outerShdw>
              </a:effectLst>
            </a:endParaRPr>
          </a:p>
        </p:txBody>
      </p:sp>
      <p:sp>
        <p:nvSpPr>
          <p:cNvPr id="3" name="Left-Right Arrow 2"/>
          <p:cNvSpPr/>
          <p:nvPr/>
        </p:nvSpPr>
        <p:spPr>
          <a:xfrm>
            <a:off x="3352800" y="3962400"/>
            <a:ext cx="2286000" cy="1524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Up-Down Arrow 3"/>
          <p:cNvSpPr/>
          <p:nvPr/>
        </p:nvSpPr>
        <p:spPr>
          <a:xfrm>
            <a:off x="4419600" y="3276600"/>
            <a:ext cx="121919" cy="13716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489605" y="4800600"/>
            <a:ext cx="1981907" cy="461665"/>
          </a:xfrm>
          <a:prstGeom prst="rect">
            <a:avLst/>
          </a:prstGeom>
          <a:noFill/>
        </p:spPr>
        <p:txBody>
          <a:bodyPr wrap="square" lIns="91440" tIns="45720" rIns="91440" bIns="45720">
            <a:spAutoFit/>
          </a:bodyPr>
          <a:lstStyle/>
          <a:p>
            <a:pPr algn="ctr"/>
            <a:r>
              <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rPr>
              <a:t>L</a:t>
            </a:r>
            <a:r>
              <a:rPr lang="en-US" sz="2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evel 1</a:t>
            </a:r>
            <a:endParaRPr lang="en-US" sz="2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Rectangle 6"/>
          <p:cNvSpPr/>
          <p:nvPr/>
        </p:nvSpPr>
        <p:spPr>
          <a:xfrm>
            <a:off x="5257800" y="3271519"/>
            <a:ext cx="1052211" cy="461665"/>
          </a:xfrm>
          <a:prstGeom prst="rect">
            <a:avLst/>
          </a:prstGeom>
          <a:noFill/>
        </p:spPr>
        <p:txBody>
          <a:bodyPr wrap="none" lIns="91440" tIns="45720" rIns="91440" bIns="45720">
            <a:spAutoFit/>
          </a:bodyPr>
          <a:lstStyle/>
          <a:p>
            <a:pPr algn="ctr"/>
            <a:r>
              <a:rPr lang="en-US" sz="2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Level 2</a:t>
            </a:r>
            <a:endParaRPr lang="en-US" sz="2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Rectangle 7"/>
          <p:cNvSpPr/>
          <p:nvPr/>
        </p:nvSpPr>
        <p:spPr>
          <a:xfrm>
            <a:off x="2826694" y="2057400"/>
            <a:ext cx="1052211" cy="461665"/>
          </a:xfrm>
          <a:prstGeom prst="rect">
            <a:avLst/>
          </a:prstGeom>
          <a:noFill/>
        </p:spPr>
        <p:txBody>
          <a:bodyPr wrap="none" lIns="91440" tIns="45720" rIns="91440" bIns="45720">
            <a:spAutoFit/>
          </a:bodyPr>
          <a:lstStyle/>
          <a:p>
            <a:pPr algn="ctr"/>
            <a:r>
              <a:rPr lang="en-US" sz="2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Level 3</a:t>
            </a:r>
            <a:endParaRPr lang="en-US" sz="2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8317901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accent6">
                    <a:lumMod val="75000"/>
                  </a:schemeClr>
                </a:solidFill>
                <a:effectLst>
                  <a:outerShdw blurRad="50800" dist="38100" algn="l" rotWithShape="0">
                    <a:prstClr val="black">
                      <a:alpha val="40000"/>
                    </a:prstClr>
                  </a:outerShdw>
                </a:effectLst>
              </a:rPr>
              <a:t>Roadmap Elevation: Levels of Perception</a:t>
            </a:r>
            <a:endParaRPr lang="en-US" sz="3600" b="1" dirty="0">
              <a:solidFill>
                <a:schemeClr val="accent6">
                  <a:lumMod val="75000"/>
                </a:schemeClr>
              </a:solidFill>
              <a:effectLst>
                <a:outerShdw blurRad="50800" dist="38100" algn="l" rotWithShape="0">
                  <a:prstClr val="black">
                    <a:alpha val="40000"/>
                  </a:prstClr>
                </a:outerShdw>
              </a:effectLst>
            </a:endParaRPr>
          </a:p>
        </p:txBody>
      </p:sp>
      <p:sp>
        <p:nvSpPr>
          <p:cNvPr id="3" name="Content Placeholder 2"/>
          <p:cNvSpPr>
            <a:spLocks noGrp="1"/>
          </p:cNvSpPr>
          <p:nvPr>
            <p:ph idx="1"/>
          </p:nvPr>
        </p:nvSpPr>
        <p:spPr/>
        <p:txBody>
          <a:bodyPr>
            <a:normAutofit fontScale="92500"/>
          </a:bodyPr>
          <a:lstStyle/>
          <a:p>
            <a:pPr marL="0" indent="0">
              <a:buNone/>
            </a:pPr>
            <a:r>
              <a:rPr lang="en-US" sz="2400" dirty="0" smtClean="0"/>
              <a:t>The next slide outlines a concept that helps an individual or collective reflect upon what level of processing they may be using at any point in time. These levels are termed the “levels of perception” (from Perceptual Control Theory). There are four fundamental levels beginning at the bottom with a basic survival or “sensory” mode. The next higher level is defined by routines and practical action - termed the “program” level. This is the level at which most schools tend to place most of their focus. </a:t>
            </a:r>
            <a:r>
              <a:rPr lang="en-US" sz="2400" dirty="0"/>
              <a:t>A</a:t>
            </a:r>
            <a:r>
              <a:rPr lang="en-US" sz="2400" dirty="0" smtClean="0"/>
              <a:t>bove that level, persons and entities use more “principle” driven thinking to guide their actions. Finally, the highest level is defined by an integrated or “systems” orientation. Our research shows that the more often that those at a school uses the higher levels of perception to inform their action the more intentional and therefore the more effective and functional the school will be.</a:t>
            </a:r>
            <a:endParaRPr lang="en-US" sz="2400" dirty="0"/>
          </a:p>
        </p:txBody>
      </p:sp>
    </p:spTree>
    <p:extLst>
      <p:ext uri="{BB962C8B-B14F-4D97-AF65-F5344CB8AC3E}">
        <p14:creationId xmlns:p14="http://schemas.microsoft.com/office/powerpoint/2010/main" val="30712337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472227428"/>
              </p:ext>
            </p:extLst>
          </p:nvPr>
        </p:nvGraphicFramePr>
        <p:xfrm>
          <a:off x="1905000" y="1481138"/>
          <a:ext cx="3733800" cy="44624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normAutofit/>
          </a:bodyPr>
          <a:lstStyle/>
          <a:p>
            <a:r>
              <a:rPr lang="en-US" sz="4000" b="1" dirty="0" smtClean="0">
                <a:solidFill>
                  <a:schemeClr val="accent6">
                    <a:lumMod val="75000"/>
                  </a:schemeClr>
                </a:solidFill>
                <a:effectLst>
                  <a:outerShdw blurRad="50800" dist="38100" algn="l" rotWithShape="0">
                    <a:prstClr val="black">
                      <a:alpha val="40000"/>
                    </a:prstClr>
                  </a:outerShdw>
                </a:effectLst>
              </a:rPr>
              <a:t>Levels of Perception (re: PCT)</a:t>
            </a:r>
            <a:endParaRPr lang="en-US" sz="4000" b="1" dirty="0">
              <a:solidFill>
                <a:schemeClr val="accent6">
                  <a:lumMod val="75000"/>
                </a:schemeClr>
              </a:solidFill>
              <a:effectLst>
                <a:outerShdw blurRad="50800" dist="38100" algn="l" rotWithShape="0">
                  <a:prstClr val="black">
                    <a:alpha val="40000"/>
                  </a:prstClr>
                </a:outerShdw>
              </a:effectLst>
            </a:endParaRPr>
          </a:p>
        </p:txBody>
      </p:sp>
      <p:sp>
        <p:nvSpPr>
          <p:cNvPr id="6" name="Up-Down Arrow 5"/>
          <p:cNvSpPr/>
          <p:nvPr/>
        </p:nvSpPr>
        <p:spPr>
          <a:xfrm>
            <a:off x="6248400" y="2133600"/>
            <a:ext cx="228600" cy="31242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934200" y="4724400"/>
            <a:ext cx="1219200" cy="738664"/>
          </a:xfrm>
          <a:prstGeom prst="rect">
            <a:avLst/>
          </a:prstGeom>
          <a:noFill/>
        </p:spPr>
        <p:txBody>
          <a:bodyPr wrap="square" rtlCol="0">
            <a:spAutoFit/>
          </a:bodyPr>
          <a:lstStyle/>
          <a:p>
            <a:r>
              <a:rPr lang="en-US" sz="1400" dirty="0" smtClean="0"/>
              <a:t>The way we take in the world</a:t>
            </a:r>
            <a:endParaRPr lang="en-US" sz="1400" dirty="0"/>
          </a:p>
        </p:txBody>
      </p:sp>
      <p:sp>
        <p:nvSpPr>
          <p:cNvPr id="9" name="TextBox 8"/>
          <p:cNvSpPr txBox="1"/>
          <p:nvPr/>
        </p:nvSpPr>
        <p:spPr>
          <a:xfrm>
            <a:off x="6781800" y="1981200"/>
            <a:ext cx="1219200" cy="307777"/>
          </a:xfrm>
          <a:prstGeom prst="rect">
            <a:avLst/>
          </a:prstGeom>
          <a:noFill/>
        </p:spPr>
        <p:txBody>
          <a:bodyPr wrap="square" rtlCol="0">
            <a:spAutoFit/>
          </a:bodyPr>
          <a:lstStyle/>
          <a:p>
            <a:r>
              <a:rPr lang="en-US" sz="1400" dirty="0" smtClean="0"/>
              <a:t>Beliefs</a:t>
            </a:r>
            <a:endParaRPr lang="en-US" sz="1400" dirty="0"/>
          </a:p>
        </p:txBody>
      </p:sp>
      <p:sp>
        <p:nvSpPr>
          <p:cNvPr id="10" name="Up-Down Arrow 9"/>
          <p:cNvSpPr/>
          <p:nvPr/>
        </p:nvSpPr>
        <p:spPr>
          <a:xfrm>
            <a:off x="1447800" y="2057400"/>
            <a:ext cx="152400" cy="3313331"/>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04800" y="1981200"/>
            <a:ext cx="914400" cy="954107"/>
          </a:xfrm>
          <a:prstGeom prst="rect">
            <a:avLst/>
          </a:prstGeom>
          <a:noFill/>
        </p:spPr>
        <p:txBody>
          <a:bodyPr wrap="square" rtlCol="0">
            <a:spAutoFit/>
          </a:bodyPr>
          <a:lstStyle/>
          <a:p>
            <a:r>
              <a:rPr lang="en-US" sz="1400" dirty="0" smtClean="0"/>
              <a:t>Abstract</a:t>
            </a:r>
          </a:p>
          <a:p>
            <a:r>
              <a:rPr lang="en-US" sz="1400" dirty="0" smtClean="0"/>
              <a:t>General</a:t>
            </a:r>
          </a:p>
          <a:p>
            <a:r>
              <a:rPr lang="en-US" sz="1400" dirty="0" smtClean="0"/>
              <a:t>Internal</a:t>
            </a:r>
          </a:p>
          <a:p>
            <a:r>
              <a:rPr lang="en-US" sz="1400" dirty="0" smtClean="0"/>
              <a:t>Being</a:t>
            </a:r>
            <a:endParaRPr lang="en-US" sz="1400" dirty="0"/>
          </a:p>
        </p:txBody>
      </p:sp>
      <p:sp>
        <p:nvSpPr>
          <p:cNvPr id="12" name="TextBox 11"/>
          <p:cNvSpPr txBox="1"/>
          <p:nvPr/>
        </p:nvSpPr>
        <p:spPr>
          <a:xfrm>
            <a:off x="304800" y="5047565"/>
            <a:ext cx="990600" cy="954107"/>
          </a:xfrm>
          <a:prstGeom prst="rect">
            <a:avLst/>
          </a:prstGeom>
          <a:noFill/>
        </p:spPr>
        <p:txBody>
          <a:bodyPr wrap="square" rtlCol="0">
            <a:spAutoFit/>
          </a:bodyPr>
          <a:lstStyle/>
          <a:p>
            <a:r>
              <a:rPr lang="en-US" sz="1400" dirty="0" smtClean="0"/>
              <a:t>Concrete</a:t>
            </a:r>
          </a:p>
          <a:p>
            <a:r>
              <a:rPr lang="en-US" sz="1400" dirty="0" smtClean="0"/>
              <a:t>Specific</a:t>
            </a:r>
          </a:p>
          <a:p>
            <a:r>
              <a:rPr lang="en-US" sz="1400" dirty="0" smtClean="0"/>
              <a:t>External</a:t>
            </a:r>
          </a:p>
          <a:p>
            <a:r>
              <a:rPr lang="en-US" sz="1400" dirty="0" smtClean="0"/>
              <a:t>Doing</a:t>
            </a:r>
            <a:endParaRPr lang="en-US" sz="1400" dirty="0"/>
          </a:p>
        </p:txBody>
      </p:sp>
      <p:sp>
        <p:nvSpPr>
          <p:cNvPr id="2" name="TextBox 1"/>
          <p:cNvSpPr txBox="1"/>
          <p:nvPr/>
        </p:nvSpPr>
        <p:spPr>
          <a:xfrm>
            <a:off x="6781800" y="2667000"/>
            <a:ext cx="1371600" cy="523220"/>
          </a:xfrm>
          <a:prstGeom prst="rect">
            <a:avLst/>
          </a:prstGeom>
          <a:noFill/>
        </p:spPr>
        <p:txBody>
          <a:bodyPr wrap="square" rtlCol="0">
            <a:spAutoFit/>
          </a:bodyPr>
          <a:lstStyle/>
          <a:p>
            <a:r>
              <a:rPr lang="en-US" sz="1400" dirty="0" smtClean="0"/>
              <a:t>Social Contract</a:t>
            </a:r>
            <a:endParaRPr lang="en-US" sz="1400" dirty="0"/>
          </a:p>
        </p:txBody>
      </p:sp>
      <p:sp>
        <p:nvSpPr>
          <p:cNvPr id="4" name="TextBox 3"/>
          <p:cNvSpPr txBox="1"/>
          <p:nvPr/>
        </p:nvSpPr>
        <p:spPr>
          <a:xfrm>
            <a:off x="6781800" y="3581400"/>
            <a:ext cx="2057400" cy="646331"/>
          </a:xfrm>
          <a:prstGeom prst="rect">
            <a:avLst/>
          </a:prstGeom>
          <a:noFill/>
        </p:spPr>
        <p:txBody>
          <a:bodyPr wrap="square" rtlCol="0">
            <a:spAutoFit/>
          </a:bodyPr>
          <a:lstStyle/>
          <a:p>
            <a:r>
              <a:rPr lang="en-US" sz="1400" dirty="0" smtClean="0"/>
              <a:t>Everyday Activities</a:t>
            </a:r>
          </a:p>
          <a:p>
            <a:pPr marL="285750" indent="-285750">
              <a:buFontTx/>
              <a:buChar char="-"/>
            </a:pPr>
            <a:r>
              <a:rPr lang="en-US" sz="1100" dirty="0" smtClean="0"/>
              <a:t>Rules/consequences</a:t>
            </a:r>
          </a:p>
          <a:p>
            <a:pPr marL="285750" indent="-285750">
              <a:buFontTx/>
              <a:buChar char="-"/>
            </a:pPr>
            <a:r>
              <a:rPr lang="en-US" sz="1100" dirty="0" smtClean="0"/>
              <a:t>Tests, bells</a:t>
            </a:r>
            <a:endParaRPr lang="en-US" sz="1100" dirty="0"/>
          </a:p>
        </p:txBody>
      </p:sp>
    </p:spTree>
    <p:extLst>
      <p:ext uri="{BB962C8B-B14F-4D97-AF65-F5344CB8AC3E}">
        <p14:creationId xmlns:p14="http://schemas.microsoft.com/office/powerpoint/2010/main" val="26718388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chemeClr val="accent6">
                    <a:lumMod val="75000"/>
                  </a:schemeClr>
                </a:solidFill>
                <a:effectLst>
                  <a:outerShdw blurRad="50800" dist="38100" algn="l" rotWithShape="0">
                    <a:prstClr val="black">
                      <a:alpha val="40000"/>
                    </a:prstClr>
                  </a:outerShdw>
                </a:effectLst>
              </a:rPr>
              <a:t>The Big Picture – School Effectiveness Roadmap</a:t>
            </a:r>
            <a:endParaRPr lang="en-US" sz="3200" b="1" dirty="0">
              <a:solidFill>
                <a:schemeClr val="accent6">
                  <a:lumMod val="75000"/>
                </a:schemeClr>
              </a:solidFill>
              <a:effectLst>
                <a:outerShdw blurRad="50800" dist="38100" algn="l" rotWithShape="0">
                  <a:prstClr val="black">
                    <a:alpha val="40000"/>
                  </a:prstClr>
                </a:outerShdw>
              </a:effectLst>
            </a:endParaRPr>
          </a:p>
        </p:txBody>
      </p:sp>
      <p:sp>
        <p:nvSpPr>
          <p:cNvPr id="3" name="Content Placeholder 2"/>
          <p:cNvSpPr>
            <a:spLocks noGrp="1"/>
          </p:cNvSpPr>
          <p:nvPr>
            <p:ph idx="1"/>
          </p:nvPr>
        </p:nvSpPr>
        <p:spPr>
          <a:xfrm>
            <a:off x="381000" y="1295400"/>
            <a:ext cx="8534400" cy="4830763"/>
          </a:xfrm>
        </p:spPr>
        <p:txBody>
          <a:bodyPr>
            <a:normAutofit/>
          </a:bodyPr>
          <a:lstStyle/>
          <a:p>
            <a:pPr marL="0" indent="0">
              <a:buNone/>
            </a:pPr>
            <a:r>
              <a:rPr lang="en-US" sz="2000" dirty="0" smtClean="0"/>
              <a:t>What is occurring in any school can be depicted on a practical and theoretical “roadmap” of phenomenon. And every location on the roadmap implies a whole series of explainable and predictable characteristics.</a:t>
            </a:r>
          </a:p>
          <a:p>
            <a:pPr marL="0" indent="0">
              <a:buNone/>
            </a:pPr>
            <a:r>
              <a:rPr lang="en-US" sz="2000" b="1" dirty="0" smtClean="0">
                <a:solidFill>
                  <a:schemeClr val="accent3">
                    <a:lumMod val="75000"/>
                  </a:schemeClr>
                </a:solidFill>
              </a:rPr>
              <a:t>“Where is your school located?” and “Do you know where you are headed?”</a:t>
            </a:r>
          </a:p>
          <a:p>
            <a:endParaRPr lang="en-US" sz="2000" dirty="0"/>
          </a:p>
          <a:p>
            <a:endParaRPr lang="en-US" sz="2000" dirty="0"/>
          </a:p>
        </p:txBody>
      </p:sp>
      <p:pic>
        <p:nvPicPr>
          <p:cNvPr id="3075" name="Picture 3" descr="C:\Users\John\AppData\Local\Microsoft\Windows\Temporary Internet Files\Content.IE5\YFSIV6F9\MP90039995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715008"/>
            <a:ext cx="7467600" cy="382295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810000" y="2743200"/>
            <a:ext cx="1802095" cy="646331"/>
          </a:xfrm>
          <a:prstGeom prst="rect">
            <a:avLst/>
          </a:prstGeom>
          <a:noFill/>
        </p:spPr>
        <p:txBody>
          <a:bodyPr wrap="square" rtlCol="0">
            <a:spAutoFit/>
          </a:bodyPr>
          <a:lstStyle/>
          <a:p>
            <a:r>
              <a:rPr lang="en-US" b="1" dirty="0" smtClean="0">
                <a:solidFill>
                  <a:schemeClr val="bg1"/>
                </a:solidFill>
              </a:rPr>
              <a:t>Functional and Effectiveness</a:t>
            </a:r>
            <a:endParaRPr lang="en-US" b="1" dirty="0">
              <a:solidFill>
                <a:schemeClr val="bg1"/>
              </a:solidFill>
            </a:endParaRPr>
          </a:p>
        </p:txBody>
      </p:sp>
      <p:sp>
        <p:nvSpPr>
          <p:cNvPr id="5" name="TextBox 4"/>
          <p:cNvSpPr txBox="1"/>
          <p:nvPr/>
        </p:nvSpPr>
        <p:spPr>
          <a:xfrm>
            <a:off x="1012371" y="4056965"/>
            <a:ext cx="1676400" cy="646331"/>
          </a:xfrm>
          <a:prstGeom prst="rect">
            <a:avLst/>
          </a:prstGeom>
          <a:noFill/>
        </p:spPr>
        <p:txBody>
          <a:bodyPr wrap="square" rtlCol="0">
            <a:spAutoFit/>
          </a:bodyPr>
          <a:lstStyle/>
          <a:p>
            <a:r>
              <a:rPr lang="en-US" b="1" dirty="0" smtClean="0">
                <a:solidFill>
                  <a:schemeClr val="bg1"/>
                </a:solidFill>
              </a:rPr>
              <a:t>Trust and </a:t>
            </a:r>
          </a:p>
          <a:p>
            <a:r>
              <a:rPr lang="en-US" b="1" dirty="0" smtClean="0">
                <a:solidFill>
                  <a:schemeClr val="bg1"/>
                </a:solidFill>
              </a:rPr>
              <a:t>Empowerment</a:t>
            </a:r>
            <a:endParaRPr lang="en-US" b="1" dirty="0">
              <a:solidFill>
                <a:schemeClr val="bg1"/>
              </a:solidFill>
            </a:endParaRPr>
          </a:p>
        </p:txBody>
      </p:sp>
      <p:sp>
        <p:nvSpPr>
          <p:cNvPr id="7" name="TextBox 6"/>
          <p:cNvSpPr txBox="1"/>
          <p:nvPr/>
        </p:nvSpPr>
        <p:spPr>
          <a:xfrm>
            <a:off x="7086600" y="4056965"/>
            <a:ext cx="1295400" cy="646331"/>
          </a:xfrm>
          <a:prstGeom prst="rect">
            <a:avLst/>
          </a:prstGeom>
          <a:noFill/>
        </p:spPr>
        <p:txBody>
          <a:bodyPr wrap="square" rtlCol="0">
            <a:spAutoFit/>
          </a:bodyPr>
          <a:lstStyle/>
          <a:p>
            <a:r>
              <a:rPr lang="en-US" b="1" dirty="0" smtClean="0">
                <a:solidFill>
                  <a:schemeClr val="bg1"/>
                </a:solidFill>
              </a:rPr>
              <a:t>Fear and</a:t>
            </a:r>
          </a:p>
          <a:p>
            <a:r>
              <a:rPr lang="en-US" b="1" dirty="0" smtClean="0">
                <a:solidFill>
                  <a:schemeClr val="bg1"/>
                </a:solidFill>
              </a:rPr>
              <a:t>Control</a:t>
            </a:r>
            <a:endParaRPr lang="en-US" b="1" dirty="0">
              <a:solidFill>
                <a:schemeClr val="bg1"/>
              </a:solidFill>
            </a:endParaRPr>
          </a:p>
        </p:txBody>
      </p:sp>
      <p:pic>
        <p:nvPicPr>
          <p:cNvPr id="3076" name="Picture 4" descr="C:\Users\John\AppData\Local\Microsoft\Windows\Temporary Internet Files\Content.IE5\V5JTZNT4\MC900052894[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612095" y="5654422"/>
            <a:ext cx="918058" cy="919886"/>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C:\Users\John\AppData\Local\Microsoft\Windows\Temporary Internet Files\Content.IE5\V5JTZNT4\MC900052894[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029200" y="4735953"/>
            <a:ext cx="918058" cy="919886"/>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C:\Users\John\AppData\Local\Microsoft\Windows\Temporary Internet Files\Content.IE5\V5JTZNT4\MC900052894[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4289437" y="4965130"/>
            <a:ext cx="918058" cy="919886"/>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4" descr="C:\Users\John\AppData\Local\Microsoft\Windows\Temporary Internet Files\Content.IE5\V5JTZNT4\MC900052894[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6324600" y="5331257"/>
            <a:ext cx="918058" cy="919886"/>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C:\Users\John\AppData\Local\Microsoft\Windows\Temporary Internet Files\Content.IE5\V5JTZNT4\MC900052894[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4570171" y="3816067"/>
            <a:ext cx="918058" cy="919886"/>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C:\Users\John\AppData\Local\Microsoft\Windows\Temporary Internet Files\Content.IE5\V5JTZNT4\MC900052894[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3830408" y="3699644"/>
            <a:ext cx="918058" cy="919886"/>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descr="C:\Users\John\AppData\Local\Microsoft\Windows\Temporary Internet Files\Content.IE5\V5JTZNT4\MC900052894[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2945007" y="3460244"/>
            <a:ext cx="918058" cy="919886"/>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4" descr="C:\Users\John\AppData\Local\Microsoft\Windows\Temporary Internet Files\Content.IE5\V5JTZNT4\MC900052894[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612095" y="4626487"/>
            <a:ext cx="918058" cy="919886"/>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4" descr="C:\Users\John\AppData\Local\Microsoft\Windows\Temporary Internet Files\Content.IE5\V5JTZNT4\MC900052894[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2133600" y="3239701"/>
            <a:ext cx="918058" cy="919886"/>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4" descr="C:\Users\John\AppData\Local\Microsoft\Windows\Temporary Internet Files\Content.IE5\V5JTZNT4\MC900052894[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3662999" y="5425073"/>
            <a:ext cx="918058" cy="91988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3776023" y="5896769"/>
            <a:ext cx="1944885" cy="646331"/>
          </a:xfrm>
          <a:prstGeom prst="rect">
            <a:avLst/>
          </a:prstGeom>
          <a:noFill/>
        </p:spPr>
        <p:txBody>
          <a:bodyPr wrap="square" rtlCol="0">
            <a:spAutoFit/>
          </a:bodyPr>
          <a:lstStyle/>
          <a:p>
            <a:r>
              <a:rPr lang="en-US" b="1" dirty="0" smtClean="0">
                <a:solidFill>
                  <a:schemeClr val="bg1"/>
                </a:solidFill>
              </a:rPr>
              <a:t>Dysfunction and</a:t>
            </a:r>
          </a:p>
          <a:p>
            <a:r>
              <a:rPr lang="en-US" b="1" dirty="0" smtClean="0">
                <a:solidFill>
                  <a:schemeClr val="bg1"/>
                </a:solidFill>
              </a:rPr>
              <a:t>Ineffectiveness</a:t>
            </a:r>
            <a:endParaRPr lang="en-US" b="1" dirty="0">
              <a:solidFill>
                <a:schemeClr val="bg1"/>
              </a:solidFill>
            </a:endParaRPr>
          </a:p>
        </p:txBody>
      </p:sp>
      <p:pic>
        <p:nvPicPr>
          <p:cNvPr id="27" name="Picture 4" descr="C:\Users\John\AppData\Local\Microsoft\Windows\Temporary Internet Files\Content.IE5\V5JTZNT4\MC900052894[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947258" y="5446844"/>
            <a:ext cx="918058" cy="919886"/>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4" descr="C:\Users\John\AppData\Local\Microsoft\Windows\Temporary Internet Files\Content.IE5\V5JTZNT4\MC900052894[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261879" y="4735953"/>
            <a:ext cx="918058" cy="919886"/>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4" descr="C:\Users\John\AppData\Local\Microsoft\Windows\Temporary Internet Files\Content.IE5\V5JTZNT4\MC900052894[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4559285" y="4375975"/>
            <a:ext cx="918058" cy="919886"/>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4" descr="C:\Users\John\AppData\Local\Microsoft\Windows\Temporary Internet Files\Content.IE5\V5JTZNT4\MC900052894[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4189171" y="3920187"/>
            <a:ext cx="918058" cy="919886"/>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4" descr="C:\Users\John\AppData\Local\Microsoft\Windows\Temporary Internet Files\Content.IE5\V5JTZNT4\MC900052894[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7242658" y="5331257"/>
            <a:ext cx="918058" cy="919886"/>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4" descr="C:\Users\John\AppData\Local\Microsoft\Windows\Temporary Internet Files\Content.IE5\V5JTZNT4\MC900052894[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6179937" y="4734536"/>
            <a:ext cx="918058" cy="9198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92114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accent6">
                    <a:lumMod val="75000"/>
                  </a:schemeClr>
                </a:solidFill>
                <a:effectLst>
                  <a:outerShdw blurRad="50800" dist="38100" algn="l" rotWithShape="0">
                    <a:prstClr val="black">
                      <a:alpha val="40000"/>
                    </a:prstClr>
                  </a:outerShdw>
                </a:effectLst>
              </a:rPr>
              <a:t>Applying the Correlation to the Roadmap</a:t>
            </a:r>
            <a:endParaRPr lang="en-US" sz="3600" b="1" dirty="0">
              <a:solidFill>
                <a:schemeClr val="accent6">
                  <a:lumMod val="75000"/>
                </a:schemeClr>
              </a:solidFill>
              <a:effectLst>
                <a:outerShdw blurRad="50800" dist="38100" algn="l" rotWithShape="0">
                  <a:prstClr val="black">
                    <a:alpha val="40000"/>
                  </a:prstClr>
                </a:outerShdw>
              </a:effectLst>
            </a:endParaRPr>
          </a:p>
        </p:txBody>
      </p:sp>
      <p:sp>
        <p:nvSpPr>
          <p:cNvPr id="3" name="Content Placeholder 2"/>
          <p:cNvSpPr>
            <a:spLocks noGrp="1"/>
          </p:cNvSpPr>
          <p:nvPr>
            <p:ph idx="1"/>
          </p:nvPr>
        </p:nvSpPr>
        <p:spPr>
          <a:xfrm>
            <a:off x="228600" y="1600200"/>
            <a:ext cx="5334000" cy="4800600"/>
          </a:xfrm>
        </p:spPr>
        <p:txBody>
          <a:bodyPr>
            <a:normAutofit lnSpcReduction="10000"/>
          </a:bodyPr>
          <a:lstStyle/>
          <a:p>
            <a:pPr marL="0" indent="0">
              <a:buNone/>
            </a:pPr>
            <a:r>
              <a:rPr lang="en-US" sz="2400" dirty="0" smtClean="0"/>
              <a:t>To complete the roadmap, we can apply the climate – achievement correlation data onto the matrix, as shown in the next slide. The correlation of +0.7 can be seen best in the scatter plot display of a set of school data comparing SCAI and student achievement. This 0.7 correlation has held up as we have collected data from hundreds of schools. As show in the next slide, as schools move up the roadmap both their climate ratings and their achievement move together – creating a “pathway” up the roadmap.</a:t>
            </a:r>
            <a:endParaRPr lang="en-US" sz="2400" dirty="0"/>
          </a:p>
        </p:txBody>
      </p:sp>
      <p:graphicFrame>
        <p:nvGraphicFramePr>
          <p:cNvPr id="4" name="Object 3"/>
          <p:cNvGraphicFramePr>
            <a:graphicFrameLocks noGrp="1"/>
          </p:cNvGraphicFramePr>
          <p:nvPr>
            <p:extLst>
              <p:ext uri="{D42A27DB-BD31-4B8C-83A1-F6EECF244321}">
                <p14:modId xmlns:p14="http://schemas.microsoft.com/office/powerpoint/2010/main" val="3148406523"/>
              </p:ext>
            </p:extLst>
          </p:nvPr>
        </p:nvGraphicFramePr>
        <p:xfrm>
          <a:off x="5562600" y="1600200"/>
          <a:ext cx="3225800" cy="3352800"/>
        </p:xfrm>
        <a:graphic>
          <a:graphicData uri="http://schemas.openxmlformats.org/presentationml/2006/ole">
            <mc:AlternateContent xmlns:mc="http://schemas.openxmlformats.org/markup-compatibility/2006">
              <mc:Choice xmlns:v="urn:schemas-microsoft-com:vml" Requires="v">
                <p:oleObj spid="_x0000_s3119" name="Worksheet" r:id="rId4" imgW="8343900" imgH="4752885" progId="Excel.Sheet.8">
                  <p:embed/>
                </p:oleObj>
              </mc:Choice>
              <mc:Fallback>
                <p:oleObj name="Worksheet" r:id="rId4" imgW="8343900" imgH="4752885" progId="Excel.Sheet.8">
                  <p:embed/>
                  <p:pic>
                    <p:nvPicPr>
                      <p:cNvPr id="0" name="Content Placeholder 3"/>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2600" y="1600200"/>
                        <a:ext cx="3225800" cy="33528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8615128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553" name="Group 113"/>
          <p:cNvGraphicFramePr>
            <a:graphicFrameLocks noGrp="1"/>
          </p:cNvGraphicFramePr>
          <p:nvPr>
            <p:ph idx="1"/>
            <p:extLst>
              <p:ext uri="{D42A27DB-BD31-4B8C-83A1-F6EECF244321}">
                <p14:modId xmlns:p14="http://schemas.microsoft.com/office/powerpoint/2010/main" val="1524670105"/>
              </p:ext>
            </p:extLst>
          </p:nvPr>
        </p:nvGraphicFramePr>
        <p:xfrm>
          <a:off x="228600" y="1066799"/>
          <a:ext cx="8610601" cy="5562597"/>
        </p:xfrm>
        <a:graphic>
          <a:graphicData uri="http://schemas.openxmlformats.org/drawingml/2006/table">
            <a:tbl>
              <a:tblPr/>
              <a:tblGrid>
                <a:gridCol w="1105155"/>
                <a:gridCol w="948191"/>
                <a:gridCol w="1028275"/>
                <a:gridCol w="1026674"/>
                <a:gridCol w="237048"/>
                <a:gridCol w="1026673"/>
                <a:gridCol w="1105155"/>
                <a:gridCol w="948191"/>
                <a:gridCol w="1185239"/>
              </a:tblGrid>
              <a:tr h="628995">
                <a:tc gridSpan="9">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Lucida Sans Unicode" pitchFamily="34" charset="0"/>
                          <a:cs typeface="Arial" charset="0"/>
                        </a:rPr>
                        <a:t>High Function/Intentional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Lucida Sans Unicode" pitchFamily="34" charset="0"/>
                          <a:cs typeface="Arial" charset="0"/>
                        </a:rPr>
                        <a:t>Internal Locus of Control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7030A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7260">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Lucida Sans Unicode" pitchFamily="34" charset="0"/>
                          <a:cs typeface="Arial" charset="0"/>
                        </a:rPr>
                        <a:t>Student-Centered/Empowering</a:t>
                      </a:r>
                      <a:endParaRPr kumimoji="0" lang="en-US" sz="1800" b="0"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06F8D"/>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Lucida Sans Unicode" pitchFamily="34" charset="0"/>
                          <a:cs typeface="Arial" charset="0"/>
                        </a:rPr>
                        <a:t>Teacher-Centered/Controlling </a:t>
                      </a:r>
                      <a:endParaRPr kumimoji="0" lang="en-US" sz="1800" b="0"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430364">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Lucida Sans Unicode" pitchFamily="34" charset="0"/>
                          <a:cs typeface="Arial" charset="0"/>
                        </a:rPr>
                        <a:t>4.8 SCAI</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Lucida Sans Unicode" pitchFamily="34" charset="0"/>
                          <a:cs typeface="Arial" charset="0"/>
                        </a:rPr>
                        <a:t>@900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Lucida Sans Unicode" pitchFamily="34" charset="0"/>
                          <a:cs typeface="Arial" charset="0"/>
                        </a:rPr>
                        <a:t>4.5 SCAI</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Lucida Sans Unicode" pitchFamily="34" charset="0"/>
                          <a:cs typeface="Arial" charset="0"/>
                        </a:rPr>
                        <a:t>@800+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06F8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49753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C4652D"/>
                          </a:solidFill>
                          <a:effectLst/>
                          <a:latin typeface="Lucida Sans Unicode" pitchFamily="34" charset="0"/>
                          <a:cs typeface="Arial" charset="0"/>
                        </a:rPr>
                        <a:t>1-Style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Lucida Sans Unicode" pitchFamily="34" charset="0"/>
                          <a:cs typeface="Arial" charset="0"/>
                        </a:rPr>
                        <a:t>4 SCAI</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Lucida Sans Unicode" pitchFamily="34" charset="0"/>
                          <a:cs typeface="Arial" charset="0"/>
                        </a:rPr>
                        <a:t>@800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06F8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C4652D"/>
                          </a:solidFill>
                          <a:effectLst/>
                          <a:latin typeface="Lucida Sans Unicode" pitchFamily="34" charset="0"/>
                          <a:cs typeface="Arial" charset="0"/>
                        </a:rPr>
                        <a:t>2-Style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430364">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06F8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Lucida Sans Unicode" pitchFamily="34" charset="0"/>
                          <a:cs typeface="Arial" charset="0"/>
                        </a:rPr>
                        <a:t>3.5 SCAI</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Lucida Sans Unicode" pitchFamily="34" charset="0"/>
                          <a:cs typeface="Arial" charset="0"/>
                        </a:rPr>
                        <a:t>@750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430364">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06F8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Lucida Sans Unicode" pitchFamily="34" charset="0"/>
                          <a:cs typeface="Arial" charset="0"/>
                        </a:rPr>
                        <a:t>3 SCAI</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Lucida Sans Unicode" pitchFamily="34" charset="0"/>
                          <a:cs typeface="Arial" charset="0"/>
                        </a:rPr>
                        <a:t>@650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430364">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C92B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C92B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C92B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C92B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C92B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C92B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Lucida Sans Unicode" pitchFamily="34" charset="0"/>
                          <a:cs typeface="Arial" charset="0"/>
                        </a:rPr>
                        <a:t>2.5 SCAI</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Lucida Sans Unicode" pitchFamily="34" charset="0"/>
                          <a:cs typeface="Arial" charset="0"/>
                        </a:rPr>
                        <a:t>@550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C92B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C92B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C92B5"/>
                    </a:solidFill>
                  </a:tcPr>
                </a:tc>
              </a:tr>
              <a:tr h="430364">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06F8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Lucida Sans Unicode" pitchFamily="34" charset="0"/>
                          <a:cs typeface="Arial" charset="0"/>
                        </a:rPr>
                        <a:t>2 SCAI</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Lucida Sans Unicode" pitchFamily="34" charset="0"/>
                          <a:cs typeface="Arial" charset="0"/>
                        </a:rPr>
                        <a:t>@450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430364">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06F8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Lucida Sans Unicode" pitchFamily="34" charset="0"/>
                          <a:cs typeface="Arial" charset="0"/>
                        </a:rPr>
                        <a:t>1.7 SCAI</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Lucida Sans Unicode" pitchFamily="34" charset="0"/>
                          <a:cs typeface="Arial" charset="0"/>
                        </a:rPr>
                        <a:t>@400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4303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C4652D"/>
                          </a:solidFill>
                          <a:effectLst/>
                          <a:latin typeface="Lucida Sans Unicode" pitchFamily="34" charset="0"/>
                          <a:cs typeface="Arial" charset="0"/>
                        </a:rPr>
                        <a:t>3-Style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06F8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Lucida Sans Unicode" pitchFamily="34" charset="0"/>
                          <a:cs typeface="Arial" charset="0"/>
                        </a:rPr>
                        <a:t>1.5 SCAI</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Lucida Sans Unicode" pitchFamily="34" charset="0"/>
                          <a:cs typeface="Arial" charset="0"/>
                        </a:rPr>
                        <a:t>@350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C4652D"/>
                          </a:solidFill>
                          <a:effectLst/>
                          <a:latin typeface="Lucida Sans Unicode" pitchFamily="34" charset="0"/>
                          <a:cs typeface="Arial" charset="0"/>
                        </a:rPr>
                        <a:t>4-Style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39726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06F8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Lucida Sans Unicode" pitchFamily="34" charset="0"/>
                          <a:cs typeface="Arial" charset="0"/>
                        </a:rPr>
                        <a:t>1.0</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Lucida Sans Unicode" pitchFamily="34" charset="0"/>
                          <a:cs typeface="Arial" charset="0"/>
                        </a:rPr>
                        <a:t>@250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628995">
                <a:tc gridSpan="9">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Lucida Sans Unicode" pitchFamily="34" charset="0"/>
                          <a:cs typeface="Arial" charset="0"/>
                        </a:rPr>
                        <a:t>Low Function/Accidental</a:t>
                      </a:r>
                      <a:endParaRPr kumimoji="0" lang="en-US" sz="1600" b="0" i="0" u="none" strike="noStrike" cap="none" normalizeH="0" baseline="0" dirty="0" smtClean="0">
                        <a:ln>
                          <a:noFill/>
                        </a:ln>
                        <a:solidFill>
                          <a:schemeClr val="bg1"/>
                        </a:solidFill>
                        <a:effectLst/>
                        <a:latin typeface="Lucida Sans Unicode"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Lucida Sans Unicode" pitchFamily="34" charset="0"/>
                          <a:cs typeface="Arial" charset="0"/>
                        </a:rPr>
                        <a:t>External Locus of Control</a:t>
                      </a:r>
                      <a:endParaRPr kumimoji="0" lang="en-US" sz="1600" b="0" i="0" u="none" strike="noStrike" cap="none" normalizeH="0" baseline="0" dirty="0" smtClean="0">
                        <a:ln>
                          <a:noFill/>
                        </a:ln>
                        <a:solidFill>
                          <a:schemeClr val="bg1"/>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030A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2" name="Title 1"/>
          <p:cNvSpPr>
            <a:spLocks noGrp="1"/>
          </p:cNvSpPr>
          <p:nvPr>
            <p:ph type="title"/>
          </p:nvPr>
        </p:nvSpPr>
        <p:spPr>
          <a:xfrm>
            <a:off x="381000" y="152400"/>
            <a:ext cx="8259763" cy="914400"/>
          </a:xfrm>
        </p:spPr>
        <p:txBody>
          <a:bodyPr>
            <a:normAutofit/>
          </a:bodyPr>
          <a:lstStyle/>
          <a:p>
            <a:pPr eaLnBrk="1" fontAlgn="auto" hangingPunct="1">
              <a:spcAft>
                <a:spcPts val="0"/>
              </a:spcAft>
              <a:defRPr/>
            </a:pPr>
            <a:r>
              <a:rPr lang="en-US" sz="2400" b="1" dirty="0" smtClean="0">
                <a:solidFill>
                  <a:schemeClr val="accent6">
                    <a:lumMod val="75000"/>
                  </a:schemeClr>
                </a:solidFill>
                <a:effectLst>
                  <a:outerShdw blurRad="50800" dist="38100" dir="2700000" algn="tl" rotWithShape="0">
                    <a:prstClr val="black">
                      <a:alpha val="40000"/>
                    </a:prstClr>
                  </a:outerShdw>
                </a:effectLst>
              </a:rPr>
              <a:t>SCAI School Climate Ratings, and Corresponding </a:t>
            </a:r>
            <a:r>
              <a:rPr lang="en-US" sz="2400" b="1" dirty="0">
                <a:solidFill>
                  <a:schemeClr val="accent6">
                    <a:lumMod val="75000"/>
                  </a:schemeClr>
                </a:solidFill>
                <a:effectLst>
                  <a:outerShdw blurRad="50800" dist="38100" dir="2700000" algn="tl" rotWithShape="0">
                    <a:prstClr val="black">
                      <a:alpha val="40000"/>
                    </a:prstClr>
                  </a:outerShdw>
                </a:effectLst>
              </a:rPr>
              <a:t>P</a:t>
            </a:r>
            <a:r>
              <a:rPr lang="en-US" sz="2400" b="1" dirty="0" smtClean="0">
                <a:solidFill>
                  <a:schemeClr val="accent6">
                    <a:lumMod val="75000"/>
                  </a:schemeClr>
                </a:solidFill>
                <a:effectLst>
                  <a:outerShdw blurRad="50800" dist="38100" dir="2700000" algn="tl" rotWithShape="0">
                    <a:prstClr val="black">
                      <a:alpha val="40000"/>
                    </a:prstClr>
                  </a:outerShdw>
                </a:effectLst>
              </a:rPr>
              <a:t>redicted Student Achievement Score </a:t>
            </a:r>
            <a:r>
              <a:rPr lang="en-US" sz="2400" b="1" dirty="0">
                <a:solidFill>
                  <a:schemeClr val="accent6">
                    <a:lumMod val="75000"/>
                  </a:schemeClr>
                </a:solidFill>
                <a:effectLst>
                  <a:outerShdw blurRad="50800" dist="38100" dir="2700000" algn="tl" rotWithShape="0">
                    <a:prstClr val="black">
                      <a:alpha val="40000"/>
                    </a:prstClr>
                  </a:outerShdw>
                </a:effectLst>
              </a:rPr>
              <a:t>C</a:t>
            </a:r>
            <a:r>
              <a:rPr lang="en-US" sz="2400" b="1" dirty="0" smtClean="0">
                <a:solidFill>
                  <a:schemeClr val="accent6">
                    <a:lumMod val="75000"/>
                  </a:schemeClr>
                </a:solidFill>
                <a:effectLst>
                  <a:outerShdw blurRad="50800" dist="38100" dir="2700000" algn="tl" rotWithShape="0">
                    <a:prstClr val="black">
                      <a:alpha val="40000"/>
                    </a:prstClr>
                  </a:outerShdw>
                </a:effectLst>
              </a:rPr>
              <a:t>orrelations by Teaching Practice</a:t>
            </a:r>
            <a:endParaRPr lang="en-US" sz="2400" b="1" dirty="0">
              <a:solidFill>
                <a:schemeClr val="accent6">
                  <a:lumMod val="75000"/>
                </a:schemeClr>
              </a:solidFill>
              <a:effectLst>
                <a:outerShdw blurRad="50800" dist="38100" dir="2700000" algn="tl" rotWithShape="0">
                  <a:prstClr val="black">
                    <a:alpha val="40000"/>
                  </a:prstClr>
                </a:outerShdw>
              </a:effectLst>
            </a:endParaRPr>
          </a:p>
        </p:txBody>
      </p:sp>
      <p:sp>
        <p:nvSpPr>
          <p:cNvPr id="3" name="Rectangle 2"/>
          <p:cNvSpPr/>
          <p:nvPr/>
        </p:nvSpPr>
        <p:spPr>
          <a:xfrm>
            <a:off x="5262506" y="5334000"/>
            <a:ext cx="1151277" cy="400110"/>
          </a:xfrm>
          <a:prstGeom prst="rect">
            <a:avLst/>
          </a:prstGeom>
          <a:noFill/>
        </p:spPr>
        <p:txBody>
          <a:bodyPr wrap="none" lIns="91440" tIns="45720" rIns="91440" bIns="45720">
            <a:spAutoFit/>
          </a:bodyPr>
          <a:lstStyle/>
          <a:p>
            <a:pPr algn="ctr"/>
            <a:r>
              <a:rPr lang="en-US" sz="20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Lucida Sans Unicode" pitchFamily="34" charset="0"/>
                <a:cs typeface="Lucida Sans Unicode" pitchFamily="34" charset="0"/>
              </a:rPr>
              <a:t>Sensory</a:t>
            </a:r>
            <a:endParaRPr lang="en-US" sz="2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Lucida Sans Unicode" pitchFamily="34" charset="0"/>
              <a:cs typeface="Lucida Sans Unicode" pitchFamily="34" charset="0"/>
            </a:endParaRPr>
          </a:p>
        </p:txBody>
      </p:sp>
      <p:sp>
        <p:nvSpPr>
          <p:cNvPr id="4" name="Rectangle 3"/>
          <p:cNvSpPr/>
          <p:nvPr/>
        </p:nvSpPr>
        <p:spPr>
          <a:xfrm>
            <a:off x="6172200" y="3505200"/>
            <a:ext cx="1231426" cy="400110"/>
          </a:xfrm>
          <a:prstGeom prst="rect">
            <a:avLst/>
          </a:prstGeom>
          <a:noFill/>
        </p:spPr>
        <p:txBody>
          <a:bodyPr wrap="none" lIns="91440" tIns="45720" rIns="91440" bIns="45720">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Lucida Sans Unicode" pitchFamily="34" charset="0"/>
                <a:cs typeface="Arial" charset="0"/>
              </a:rPr>
              <a:t>Program</a:t>
            </a:r>
            <a:endParaRPr lang="en-US" sz="2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Rectangle 4"/>
          <p:cNvSpPr/>
          <p:nvPr/>
        </p:nvSpPr>
        <p:spPr>
          <a:xfrm>
            <a:off x="3810000" y="2733784"/>
            <a:ext cx="1245854" cy="400110"/>
          </a:xfrm>
          <a:prstGeom prst="rect">
            <a:avLst/>
          </a:prstGeom>
          <a:noFill/>
        </p:spPr>
        <p:txBody>
          <a:bodyPr wrap="none" lIns="91440" tIns="45720" rIns="91440" bIns="45720">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Lucida Sans Unicode" pitchFamily="34" charset="0"/>
                <a:cs typeface="Arial" charset="0"/>
              </a:rPr>
              <a:t>Principle</a:t>
            </a:r>
            <a:endParaRPr lang="en-US" sz="2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Rectangle 5"/>
          <p:cNvSpPr/>
          <p:nvPr/>
        </p:nvSpPr>
        <p:spPr>
          <a:xfrm>
            <a:off x="1531303" y="2438400"/>
            <a:ext cx="1066318" cy="400110"/>
          </a:xfrm>
          <a:prstGeom prst="rect">
            <a:avLst/>
          </a:prstGeom>
          <a:noFill/>
        </p:spPr>
        <p:txBody>
          <a:bodyPr wrap="none" lIns="91440" tIns="45720" rIns="91440" bIns="45720">
            <a:spAutoFit/>
          </a:bodyPr>
          <a:lstStyle/>
          <a:p>
            <a:pPr algn="ct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Lucida Sans Unicode" pitchFamily="34" charset="0"/>
                <a:cs typeface="Lucida Sans Unicode" pitchFamily="34" charset="0"/>
              </a:rPr>
              <a:t>System</a:t>
            </a:r>
            <a:endParaRPr lang="en-US" sz="2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Lucida Sans Unicode" pitchFamily="34" charset="0"/>
              <a:cs typeface="Lucida Sans Unicode" pitchFamily="34" charset="0"/>
            </a:endParaRPr>
          </a:p>
        </p:txBody>
      </p:sp>
    </p:spTree>
    <p:extLst>
      <p:ext uri="{BB962C8B-B14F-4D97-AF65-F5344CB8AC3E}">
        <p14:creationId xmlns:p14="http://schemas.microsoft.com/office/powerpoint/2010/main" val="31514241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accent6">
                    <a:lumMod val="75000"/>
                  </a:schemeClr>
                </a:solidFill>
                <a:effectLst>
                  <a:outerShdw blurRad="50800" dist="38100" algn="l" rotWithShape="0">
                    <a:prstClr val="black">
                      <a:alpha val="40000"/>
                    </a:prstClr>
                  </a:outerShdw>
                </a:effectLst>
              </a:rPr>
              <a:t>Putting it All </a:t>
            </a:r>
            <a:r>
              <a:rPr lang="en-US" sz="4000" b="1" dirty="0">
                <a:solidFill>
                  <a:schemeClr val="accent6">
                    <a:lumMod val="75000"/>
                  </a:schemeClr>
                </a:solidFill>
                <a:effectLst>
                  <a:outerShdw blurRad="50800" dist="38100" algn="l" rotWithShape="0">
                    <a:prstClr val="black">
                      <a:alpha val="40000"/>
                    </a:prstClr>
                  </a:outerShdw>
                </a:effectLst>
              </a:rPr>
              <a:t>T</a:t>
            </a:r>
            <a:r>
              <a:rPr lang="en-US" sz="4000" b="1" dirty="0" smtClean="0">
                <a:solidFill>
                  <a:schemeClr val="accent6">
                    <a:lumMod val="75000"/>
                  </a:schemeClr>
                </a:solidFill>
                <a:effectLst>
                  <a:outerShdw blurRad="50800" dist="38100" algn="l" rotWithShape="0">
                    <a:prstClr val="black">
                      <a:alpha val="40000"/>
                    </a:prstClr>
                  </a:outerShdw>
                </a:effectLst>
              </a:rPr>
              <a:t>ogether</a:t>
            </a:r>
            <a:endParaRPr lang="en-US" sz="4000" b="1" dirty="0">
              <a:solidFill>
                <a:schemeClr val="accent6">
                  <a:lumMod val="75000"/>
                </a:schemeClr>
              </a:solidFill>
              <a:effectLst>
                <a:outerShdw blurRad="50800" dist="38100" algn="l" rotWithShape="0">
                  <a:prstClr val="black">
                    <a:alpha val="40000"/>
                  </a:prstClr>
                </a:outerShdw>
              </a:effectLst>
            </a:endParaRPr>
          </a:p>
        </p:txBody>
      </p:sp>
      <p:sp>
        <p:nvSpPr>
          <p:cNvPr id="3" name="Content Placeholder 2"/>
          <p:cNvSpPr>
            <a:spLocks noGrp="1"/>
          </p:cNvSpPr>
          <p:nvPr>
            <p:ph idx="1"/>
          </p:nvPr>
        </p:nvSpPr>
        <p:spPr>
          <a:xfrm>
            <a:off x="457200" y="1600200"/>
            <a:ext cx="8305800" cy="4800600"/>
          </a:xfrm>
        </p:spPr>
        <p:txBody>
          <a:bodyPr>
            <a:normAutofit lnSpcReduction="10000"/>
          </a:bodyPr>
          <a:lstStyle/>
          <a:p>
            <a:pPr marL="0" indent="0">
              <a:buNone/>
            </a:pPr>
            <a:r>
              <a:rPr lang="en-US" sz="2400" dirty="0" smtClean="0"/>
              <a:t>When we combine all factors discussed earlier, the result is a very predictive and reliable roadmap for understanding school effectiveness (shown in the next slide).  To build this roadmap, and the growth pathway that it implies, we have used the school or classroom matrix as the base, embedded the levels of perception, located the school performance levels, and then placed quantitative correlational data onto the map into its theoretical locations. The resulting roadmap provides both a theoretical understanding of what is happening at a school, as well as what is intended, and shows why intention, practice and results are so interdependent. </a:t>
            </a:r>
          </a:p>
          <a:p>
            <a:pPr marL="0" indent="0">
              <a:buNone/>
            </a:pPr>
            <a:r>
              <a:rPr lang="en-US" sz="2400" dirty="0" smtClean="0"/>
              <a:t>So practically, if we know one of three things - 1. SCAI ratings, 2. student achievement scores, or 3. common practices – we can infer the other two with great certainty. </a:t>
            </a:r>
            <a:endParaRPr lang="en-US" sz="2400" dirty="0"/>
          </a:p>
        </p:txBody>
      </p:sp>
    </p:spTree>
    <p:extLst>
      <p:ext uri="{BB962C8B-B14F-4D97-AF65-F5344CB8AC3E}">
        <p14:creationId xmlns:p14="http://schemas.microsoft.com/office/powerpoint/2010/main" val="29521165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553" name="Group 113"/>
          <p:cNvGraphicFramePr>
            <a:graphicFrameLocks noGrp="1"/>
          </p:cNvGraphicFramePr>
          <p:nvPr>
            <p:ph idx="1"/>
            <p:extLst>
              <p:ext uri="{D42A27DB-BD31-4B8C-83A1-F6EECF244321}">
                <p14:modId xmlns:p14="http://schemas.microsoft.com/office/powerpoint/2010/main" val="770070568"/>
              </p:ext>
            </p:extLst>
          </p:nvPr>
        </p:nvGraphicFramePr>
        <p:xfrm>
          <a:off x="228600" y="1066800"/>
          <a:ext cx="8610601" cy="5589587"/>
        </p:xfrm>
        <a:graphic>
          <a:graphicData uri="http://schemas.openxmlformats.org/drawingml/2006/table">
            <a:tbl>
              <a:tblPr/>
              <a:tblGrid>
                <a:gridCol w="1105155"/>
                <a:gridCol w="948191"/>
                <a:gridCol w="1028275"/>
                <a:gridCol w="1026674"/>
                <a:gridCol w="237048"/>
                <a:gridCol w="1026673"/>
                <a:gridCol w="1105155"/>
                <a:gridCol w="948191"/>
                <a:gridCol w="1185239"/>
              </a:tblGrid>
              <a:tr h="628989">
                <a:tc gridSpan="9">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Lucida Sans Unicode" pitchFamily="34" charset="0"/>
                          <a:cs typeface="Arial" charset="0"/>
                        </a:rPr>
                        <a:t>High Function/Intentional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Lucida Sans Unicode" pitchFamily="34" charset="0"/>
                          <a:cs typeface="Arial" charset="0"/>
                        </a:rPr>
                        <a:t>Internal Locus of Control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7030A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7256">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Lucida Sans Unicode" pitchFamily="34" charset="0"/>
                          <a:cs typeface="Arial" charset="0"/>
                        </a:rPr>
                        <a:t>Student-Centered/Empowering</a:t>
                      </a:r>
                      <a:endParaRPr kumimoji="0" lang="en-US" sz="1800" b="0"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06F8D"/>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Lucida Sans Unicode" pitchFamily="34" charset="0"/>
                          <a:cs typeface="Arial" charset="0"/>
                        </a:rPr>
                        <a:t>Teacher-Centered/Controlling</a:t>
                      </a:r>
                      <a:endParaRPr kumimoji="0" lang="en-US" sz="1800" b="0"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43036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Lucida Sans Unicode" pitchFamily="34" charset="0"/>
                          <a:cs typeface="Arial" charset="0"/>
                        </a:rPr>
                        <a:t>4.8 SCAI</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Lucida Sans Unicode" pitchFamily="34" charset="0"/>
                          <a:cs typeface="Arial" charset="0"/>
                        </a:rPr>
                        <a:t>@900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Lucida Sans Unicode" pitchFamily="34" charset="0"/>
                          <a:cs typeface="Arial" charset="0"/>
                        </a:rPr>
                        <a:t>4.5 SCAI</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Lucida Sans Unicode" pitchFamily="34" charset="0"/>
                          <a:cs typeface="Arial" charset="0"/>
                        </a:rPr>
                        <a:t>@800+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06F8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5245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C4652D"/>
                          </a:solidFill>
                          <a:effectLst/>
                          <a:latin typeface="Lucida Sans Unicode" pitchFamily="34" charset="0"/>
                          <a:cs typeface="Arial" charset="0"/>
                        </a:rPr>
                        <a:t>1-Style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Lucida Sans Unicode" pitchFamily="34" charset="0"/>
                          <a:cs typeface="Arial" charset="0"/>
                        </a:rPr>
                        <a:t>4 SCAI</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Lucida Sans Unicode" pitchFamily="34" charset="0"/>
                          <a:cs typeface="Arial" charset="0"/>
                        </a:rPr>
                        <a:t>@800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06F8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C4652D"/>
                          </a:solidFill>
                          <a:effectLst/>
                          <a:latin typeface="Lucida Sans Unicode" pitchFamily="34" charset="0"/>
                          <a:cs typeface="Arial" charset="0"/>
                        </a:rPr>
                        <a:t>2-Style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43036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06F8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Lucida Sans Unicode" pitchFamily="34" charset="0"/>
                          <a:cs typeface="Arial" charset="0"/>
                        </a:rPr>
                        <a:t>3.5 SCAI</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Lucida Sans Unicode" pitchFamily="34" charset="0"/>
                          <a:cs typeface="Arial" charset="0"/>
                        </a:rPr>
                        <a:t>@750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43036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06F8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Lucida Sans Unicode" pitchFamily="34" charset="0"/>
                          <a:cs typeface="Arial" charset="0"/>
                        </a:rPr>
                        <a:t>3 SCAI</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Lucida Sans Unicode" pitchFamily="34" charset="0"/>
                          <a:cs typeface="Arial" charset="0"/>
                        </a:rPr>
                        <a:t>@650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43036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C92B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C92B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C92B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C92B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C92B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C92B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Lucida Sans Unicode" pitchFamily="34" charset="0"/>
                          <a:cs typeface="Arial" charset="0"/>
                        </a:rPr>
                        <a:t>2.5 SCAI</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Lucida Sans Unicode" pitchFamily="34" charset="0"/>
                          <a:cs typeface="Arial" charset="0"/>
                        </a:rPr>
                        <a:t>@550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C92B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C92B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C92B5"/>
                    </a:solidFill>
                  </a:tcPr>
                </a:tc>
              </a:tr>
              <a:tr h="43036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06F8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Lucida Sans Unicode" pitchFamily="34" charset="0"/>
                          <a:cs typeface="Arial" charset="0"/>
                        </a:rPr>
                        <a:t>2 SCAI</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Lucida Sans Unicode" pitchFamily="34" charset="0"/>
                          <a:cs typeface="Arial" charset="0"/>
                        </a:rPr>
                        <a:t>@450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43036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06F8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Lucida Sans Unicode" pitchFamily="34" charset="0"/>
                          <a:cs typeface="Arial" charset="0"/>
                        </a:rPr>
                        <a:t>1.7 SCAI</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Lucida Sans Unicode" pitchFamily="34" charset="0"/>
                          <a:cs typeface="Arial" charset="0"/>
                        </a:rPr>
                        <a:t>@400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4303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C4652D"/>
                          </a:solidFill>
                          <a:effectLst/>
                          <a:latin typeface="Lucida Sans Unicode" pitchFamily="34" charset="0"/>
                          <a:cs typeface="Arial" charset="0"/>
                        </a:rPr>
                        <a:t>3-Style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06F8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Lucida Sans Unicode" pitchFamily="34" charset="0"/>
                          <a:cs typeface="Arial" charset="0"/>
                        </a:rPr>
                        <a:t>1.5 SCAI</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Lucida Sans Unicode" pitchFamily="34" charset="0"/>
                          <a:cs typeface="Arial" charset="0"/>
                        </a:rPr>
                        <a:t>@350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C4652D"/>
                          </a:solidFill>
                          <a:effectLst/>
                          <a:latin typeface="Lucida Sans Unicode" pitchFamily="34" charset="0"/>
                          <a:cs typeface="Arial" charset="0"/>
                        </a:rPr>
                        <a:t>4-Style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3972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06F8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Lucida Sans Unicode" pitchFamily="34" charset="0"/>
                          <a:cs typeface="Arial" charset="0"/>
                        </a:rPr>
                        <a:t>1.0</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Lucida Sans Unicode" pitchFamily="34" charset="0"/>
                          <a:cs typeface="Arial" charset="0"/>
                        </a:rPr>
                        <a:t>@250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628989">
                <a:tc gridSpan="9">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Lucida Sans Unicode" pitchFamily="34" charset="0"/>
                          <a:cs typeface="Arial" charset="0"/>
                        </a:rPr>
                        <a:t>Low Function/Accidental</a:t>
                      </a:r>
                      <a:endParaRPr kumimoji="0" lang="en-US" sz="1600" b="0" i="0" u="none" strike="noStrike" cap="none" normalizeH="0" baseline="0" dirty="0" smtClean="0">
                        <a:ln>
                          <a:noFill/>
                        </a:ln>
                        <a:solidFill>
                          <a:schemeClr val="bg1"/>
                        </a:solidFill>
                        <a:effectLst/>
                        <a:latin typeface="Lucida Sans Unicode"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Lucida Sans Unicode" pitchFamily="34" charset="0"/>
                          <a:cs typeface="Arial" charset="0"/>
                        </a:rPr>
                        <a:t>External Locus of Control</a:t>
                      </a:r>
                      <a:endParaRPr kumimoji="0" lang="en-US" sz="1600" b="0" i="0" u="none" strike="noStrike" cap="none" normalizeH="0" baseline="0" dirty="0" smtClean="0">
                        <a:ln>
                          <a:noFill/>
                        </a:ln>
                        <a:solidFill>
                          <a:schemeClr val="bg1"/>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030A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2" name="Title 1"/>
          <p:cNvSpPr>
            <a:spLocks noGrp="1"/>
          </p:cNvSpPr>
          <p:nvPr>
            <p:ph type="title"/>
          </p:nvPr>
        </p:nvSpPr>
        <p:spPr>
          <a:xfrm>
            <a:off x="381000" y="152400"/>
            <a:ext cx="8259763" cy="914400"/>
          </a:xfrm>
        </p:spPr>
        <p:txBody>
          <a:bodyPr rtlCol="0">
            <a:noAutofit/>
          </a:bodyPr>
          <a:lstStyle/>
          <a:p>
            <a:pPr eaLnBrk="1" fontAlgn="auto" hangingPunct="1">
              <a:spcAft>
                <a:spcPts val="0"/>
              </a:spcAft>
              <a:defRPr/>
            </a:pPr>
            <a:r>
              <a:rPr lang="en-US" sz="3200" b="1" dirty="0" smtClean="0">
                <a:solidFill>
                  <a:schemeClr val="accent6">
                    <a:lumMod val="75000"/>
                  </a:schemeClr>
                </a:solidFill>
                <a:effectLst>
                  <a:outerShdw blurRad="50800" dist="38100" dir="2700000" algn="tl" rotWithShape="0">
                    <a:prstClr val="black">
                      <a:alpha val="40000"/>
                    </a:prstClr>
                  </a:outerShdw>
                </a:effectLst>
              </a:rPr>
              <a:t>The Complete Roadmap and Common Pathway on which Schools are Typically Located</a:t>
            </a:r>
            <a:endParaRPr lang="en-US" sz="3200" b="1" dirty="0">
              <a:solidFill>
                <a:schemeClr val="accent6">
                  <a:lumMod val="75000"/>
                </a:schemeClr>
              </a:solidFill>
              <a:effectLst>
                <a:outerShdw blurRad="50800" dist="38100" dir="2700000" algn="tl" rotWithShape="0">
                  <a:prstClr val="black">
                    <a:alpha val="40000"/>
                  </a:prstClr>
                </a:outerShdw>
              </a:effectLst>
            </a:endParaRPr>
          </a:p>
        </p:txBody>
      </p:sp>
      <p:sp>
        <p:nvSpPr>
          <p:cNvPr id="3" name="Rectangle 2"/>
          <p:cNvSpPr/>
          <p:nvPr/>
        </p:nvSpPr>
        <p:spPr>
          <a:xfrm>
            <a:off x="5262506" y="5334000"/>
            <a:ext cx="1151277" cy="400110"/>
          </a:xfrm>
          <a:prstGeom prst="rect">
            <a:avLst/>
          </a:prstGeom>
          <a:noFill/>
        </p:spPr>
        <p:txBody>
          <a:bodyPr wrap="none">
            <a:spAutoFit/>
          </a:bodyPr>
          <a:lstStyle/>
          <a:p>
            <a:pPr algn="ctr" fontAlgn="auto">
              <a:spcBef>
                <a:spcPts val="0"/>
              </a:spcBef>
              <a:spcAft>
                <a:spcPts val="0"/>
              </a:spcAft>
              <a:defRPr/>
            </a:pPr>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Lucida Sans Unicode" pitchFamily="34" charset="0"/>
                <a:cs typeface="Lucida Sans Unicode" pitchFamily="34" charset="0"/>
              </a:rPr>
              <a:t>Sensory</a:t>
            </a:r>
          </a:p>
        </p:txBody>
      </p:sp>
      <p:sp>
        <p:nvSpPr>
          <p:cNvPr id="4" name="Rectangle 3"/>
          <p:cNvSpPr/>
          <p:nvPr/>
        </p:nvSpPr>
        <p:spPr>
          <a:xfrm>
            <a:off x="6172200" y="3505200"/>
            <a:ext cx="1231426" cy="400110"/>
          </a:xfrm>
          <a:prstGeom prst="rect">
            <a:avLst/>
          </a:prstGeom>
          <a:noFill/>
        </p:spPr>
        <p:txBody>
          <a:bodyPr wrap="none">
            <a:spAutoFit/>
          </a:bodyPr>
          <a:lstStyle/>
          <a:p>
            <a:pPr algn="ctr">
              <a:defRPr/>
            </a:pPr>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Lucida Sans Unicode" pitchFamily="34" charset="0"/>
              </a:rPr>
              <a:t>Program</a:t>
            </a:r>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mn-cs"/>
            </a:endParaRPr>
          </a:p>
        </p:txBody>
      </p:sp>
      <p:sp>
        <p:nvSpPr>
          <p:cNvPr id="5" name="Rectangle 4"/>
          <p:cNvSpPr/>
          <p:nvPr/>
        </p:nvSpPr>
        <p:spPr>
          <a:xfrm>
            <a:off x="3813313" y="2743200"/>
            <a:ext cx="1245854" cy="400110"/>
          </a:xfrm>
          <a:prstGeom prst="rect">
            <a:avLst/>
          </a:prstGeom>
          <a:noFill/>
        </p:spPr>
        <p:txBody>
          <a:bodyPr wrap="none">
            <a:spAutoFit/>
          </a:bodyPr>
          <a:lstStyle/>
          <a:p>
            <a:pPr algn="ctr">
              <a:defRPr/>
            </a:pPr>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Lucida Sans Unicode" pitchFamily="34" charset="0"/>
              </a:rPr>
              <a:t>Principle</a:t>
            </a:r>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mn-cs"/>
            </a:endParaRPr>
          </a:p>
        </p:txBody>
      </p:sp>
      <p:sp>
        <p:nvSpPr>
          <p:cNvPr id="6" name="Rectangle 5"/>
          <p:cNvSpPr/>
          <p:nvPr/>
        </p:nvSpPr>
        <p:spPr>
          <a:xfrm>
            <a:off x="1531303" y="2438400"/>
            <a:ext cx="1066318" cy="400110"/>
          </a:xfrm>
          <a:prstGeom prst="rect">
            <a:avLst/>
          </a:prstGeom>
          <a:noFill/>
        </p:spPr>
        <p:txBody>
          <a:bodyPr wrap="none">
            <a:spAutoFit/>
          </a:bodyPr>
          <a:lstStyle/>
          <a:p>
            <a:pPr algn="ctr" fontAlgn="auto">
              <a:spcBef>
                <a:spcPts val="0"/>
              </a:spcBef>
              <a:spcAft>
                <a:spcPts val="0"/>
              </a:spcAft>
              <a:defRPr/>
            </a:pPr>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Lucida Sans Unicode" pitchFamily="34" charset="0"/>
                <a:cs typeface="Lucida Sans Unicode" pitchFamily="34" charset="0"/>
              </a:rPr>
              <a:t>System</a:t>
            </a:r>
          </a:p>
        </p:txBody>
      </p:sp>
      <p:sp>
        <p:nvSpPr>
          <p:cNvPr id="8" name="Rectangle 7"/>
          <p:cNvSpPr/>
          <p:nvPr/>
        </p:nvSpPr>
        <p:spPr>
          <a:xfrm>
            <a:off x="2718195" y="5134931"/>
            <a:ext cx="2183610" cy="584775"/>
          </a:xfrm>
          <a:prstGeom prst="rect">
            <a:avLst/>
          </a:prstGeom>
          <a:noFill/>
        </p:spPr>
        <p:txBody>
          <a:bodyPr wrap="none">
            <a:spAutoFit/>
          </a:bodyPr>
          <a:lstStyle/>
          <a:p>
            <a:pPr algn="ctr" fontAlgn="auto">
              <a:spcBef>
                <a:spcPts val="0"/>
              </a:spcBef>
              <a:spcAft>
                <a:spcPts val="0"/>
              </a:spcAft>
              <a:defRPr/>
            </a:pPr>
            <a:r>
              <a:rPr lang="en-US"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Personal appeals </a:t>
            </a:r>
          </a:p>
          <a:p>
            <a:pPr algn="ctr" fontAlgn="auto">
              <a:spcBef>
                <a:spcPts val="0"/>
              </a:spcBef>
              <a:spcAft>
                <a:spcPts val="0"/>
              </a:spcAft>
              <a:defRPr/>
            </a:pPr>
            <a:r>
              <a:rPr lang="en-US"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and challenges</a:t>
            </a:r>
          </a:p>
        </p:txBody>
      </p:sp>
      <p:sp>
        <p:nvSpPr>
          <p:cNvPr id="9" name="Rectangle 8"/>
          <p:cNvSpPr/>
          <p:nvPr/>
        </p:nvSpPr>
        <p:spPr>
          <a:xfrm>
            <a:off x="6096000" y="4419600"/>
            <a:ext cx="979755" cy="338554"/>
          </a:xfrm>
          <a:prstGeom prst="rect">
            <a:avLst/>
          </a:prstGeom>
          <a:noFill/>
        </p:spPr>
        <p:txBody>
          <a:bodyPr wrap="none">
            <a:spAutoFit/>
          </a:bodyPr>
          <a:lstStyle/>
          <a:p>
            <a:pPr algn="ctr" fontAlgn="auto">
              <a:spcBef>
                <a:spcPts val="0"/>
              </a:spcBef>
              <a:spcAft>
                <a:spcPts val="0"/>
              </a:spcAft>
              <a:defRPr/>
            </a:pPr>
            <a:r>
              <a:rPr lang="en-US"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Grades</a:t>
            </a:r>
          </a:p>
        </p:txBody>
      </p:sp>
      <p:sp>
        <p:nvSpPr>
          <p:cNvPr id="10" name="Rectangle 9"/>
          <p:cNvSpPr/>
          <p:nvPr/>
        </p:nvSpPr>
        <p:spPr>
          <a:xfrm>
            <a:off x="6705600" y="4081046"/>
            <a:ext cx="1136850" cy="338554"/>
          </a:xfrm>
          <a:prstGeom prst="rect">
            <a:avLst/>
          </a:prstGeom>
          <a:noFill/>
        </p:spPr>
        <p:txBody>
          <a:bodyPr wrap="none">
            <a:spAutoFit/>
          </a:bodyPr>
          <a:lstStyle/>
          <a:p>
            <a:pPr algn="ctr" fontAlgn="auto">
              <a:spcBef>
                <a:spcPts val="0"/>
              </a:spcBef>
              <a:spcAft>
                <a:spcPts val="0"/>
              </a:spcAft>
              <a:defRPr/>
            </a:pPr>
            <a:r>
              <a:rPr lang="en-US"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rewards</a:t>
            </a:r>
          </a:p>
        </p:txBody>
      </p:sp>
      <p:sp>
        <p:nvSpPr>
          <p:cNvPr id="11" name="Rectangle 10"/>
          <p:cNvSpPr/>
          <p:nvPr/>
        </p:nvSpPr>
        <p:spPr>
          <a:xfrm>
            <a:off x="7231545" y="4419600"/>
            <a:ext cx="1221809" cy="338554"/>
          </a:xfrm>
          <a:prstGeom prst="rect">
            <a:avLst/>
          </a:prstGeom>
          <a:noFill/>
        </p:spPr>
        <p:txBody>
          <a:bodyPr wrap="none">
            <a:spAutoFit/>
          </a:bodyPr>
          <a:lstStyle/>
          <a:p>
            <a:pPr algn="ctr" fontAlgn="auto">
              <a:spcBef>
                <a:spcPts val="0"/>
              </a:spcBef>
              <a:spcAft>
                <a:spcPts val="0"/>
              </a:spcAft>
              <a:defRPr/>
            </a:pPr>
            <a:r>
              <a:rPr lang="en-US"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penalties</a:t>
            </a:r>
          </a:p>
        </p:txBody>
      </p:sp>
      <p:sp>
        <p:nvSpPr>
          <p:cNvPr id="12" name="Rectangle 11"/>
          <p:cNvSpPr/>
          <p:nvPr/>
        </p:nvSpPr>
        <p:spPr>
          <a:xfrm>
            <a:off x="4572000" y="4250323"/>
            <a:ext cx="849913" cy="338554"/>
          </a:xfrm>
          <a:prstGeom prst="rect">
            <a:avLst/>
          </a:prstGeom>
          <a:noFill/>
        </p:spPr>
        <p:txBody>
          <a:bodyPr wrap="none">
            <a:spAutoFit/>
          </a:bodyPr>
          <a:lstStyle/>
          <a:p>
            <a:pPr algn="ctr" fontAlgn="auto">
              <a:spcBef>
                <a:spcPts val="0"/>
              </a:spcBef>
              <a:spcAft>
                <a:spcPts val="0"/>
              </a:spcAft>
              <a:defRPr/>
            </a:pPr>
            <a:r>
              <a:rPr lang="en-US"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praise</a:t>
            </a:r>
          </a:p>
        </p:txBody>
      </p:sp>
      <p:sp>
        <p:nvSpPr>
          <p:cNvPr id="13" name="Rectangle 12"/>
          <p:cNvSpPr/>
          <p:nvPr/>
        </p:nvSpPr>
        <p:spPr>
          <a:xfrm>
            <a:off x="3385311" y="3358034"/>
            <a:ext cx="2101857" cy="338554"/>
          </a:xfrm>
          <a:prstGeom prst="rect">
            <a:avLst/>
          </a:prstGeom>
          <a:noFill/>
        </p:spPr>
        <p:txBody>
          <a:bodyPr wrap="none">
            <a:spAutoFit/>
          </a:bodyPr>
          <a:lstStyle/>
          <a:p>
            <a:pPr algn="ctr" fontAlgn="auto">
              <a:spcBef>
                <a:spcPts val="0"/>
              </a:spcBef>
              <a:spcAft>
                <a:spcPts val="0"/>
              </a:spcAft>
              <a:defRPr/>
            </a:pPr>
            <a:r>
              <a:rPr lang="en-US"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Social contract</a:t>
            </a:r>
          </a:p>
        </p:txBody>
      </p:sp>
      <p:sp>
        <p:nvSpPr>
          <p:cNvPr id="14" name="Rectangle 13"/>
          <p:cNvSpPr/>
          <p:nvPr/>
        </p:nvSpPr>
        <p:spPr>
          <a:xfrm>
            <a:off x="5335272" y="2773259"/>
            <a:ext cx="1673856" cy="584775"/>
          </a:xfrm>
          <a:prstGeom prst="rect">
            <a:avLst/>
          </a:prstGeom>
          <a:noFill/>
        </p:spPr>
        <p:txBody>
          <a:bodyPr wrap="none">
            <a:spAutoFit/>
          </a:bodyPr>
          <a:lstStyle/>
          <a:p>
            <a:pPr algn="ctr" fontAlgn="auto">
              <a:spcBef>
                <a:spcPts val="0"/>
              </a:spcBef>
              <a:spcAft>
                <a:spcPts val="0"/>
              </a:spcAft>
              <a:defRPr/>
            </a:pPr>
            <a:r>
              <a:rPr lang="en-US"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Clear </a:t>
            </a:r>
          </a:p>
          <a:p>
            <a:pPr algn="ctr" fontAlgn="auto">
              <a:spcBef>
                <a:spcPts val="0"/>
              </a:spcBef>
              <a:spcAft>
                <a:spcPts val="0"/>
              </a:spcAft>
              <a:defRPr/>
            </a:pPr>
            <a:r>
              <a:rPr lang="en-US"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expectations</a:t>
            </a:r>
          </a:p>
        </p:txBody>
      </p:sp>
      <p:sp>
        <p:nvSpPr>
          <p:cNvPr id="15" name="Rectangle 14"/>
          <p:cNvSpPr/>
          <p:nvPr/>
        </p:nvSpPr>
        <p:spPr>
          <a:xfrm>
            <a:off x="2250064" y="2269123"/>
            <a:ext cx="1734770" cy="338554"/>
          </a:xfrm>
          <a:prstGeom prst="rect">
            <a:avLst/>
          </a:prstGeom>
          <a:noFill/>
        </p:spPr>
        <p:txBody>
          <a:bodyPr wrap="none">
            <a:spAutoFit/>
          </a:bodyPr>
          <a:lstStyle/>
          <a:p>
            <a:pPr algn="ctr" fontAlgn="auto">
              <a:spcBef>
                <a:spcPts val="0"/>
              </a:spcBef>
              <a:spcAft>
                <a:spcPts val="0"/>
              </a:spcAft>
              <a:defRPr/>
            </a:pPr>
            <a:r>
              <a:rPr lang="en-US"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Self-directed</a:t>
            </a:r>
          </a:p>
        </p:txBody>
      </p:sp>
      <p:sp>
        <p:nvSpPr>
          <p:cNvPr id="16" name="Rectangle 15"/>
          <p:cNvSpPr/>
          <p:nvPr/>
        </p:nvSpPr>
        <p:spPr>
          <a:xfrm>
            <a:off x="2339476" y="2943255"/>
            <a:ext cx="1345240" cy="338554"/>
          </a:xfrm>
          <a:prstGeom prst="rect">
            <a:avLst/>
          </a:prstGeom>
          <a:noFill/>
        </p:spPr>
        <p:txBody>
          <a:bodyPr wrap="none">
            <a:spAutoFit/>
          </a:bodyPr>
          <a:lstStyle/>
          <a:p>
            <a:pPr algn="ctr" fontAlgn="auto">
              <a:spcBef>
                <a:spcPts val="0"/>
              </a:spcBef>
              <a:spcAft>
                <a:spcPts val="0"/>
              </a:spcAft>
              <a:defRPr/>
            </a:pPr>
            <a:r>
              <a:rPr lang="en-US"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belonging</a:t>
            </a:r>
          </a:p>
        </p:txBody>
      </p:sp>
      <p:sp>
        <p:nvSpPr>
          <p:cNvPr id="17" name="Rectangle 16"/>
          <p:cNvSpPr/>
          <p:nvPr/>
        </p:nvSpPr>
        <p:spPr>
          <a:xfrm>
            <a:off x="1124338" y="2711919"/>
            <a:ext cx="1452642" cy="338554"/>
          </a:xfrm>
          <a:prstGeom prst="rect">
            <a:avLst/>
          </a:prstGeom>
          <a:noFill/>
        </p:spPr>
        <p:txBody>
          <a:bodyPr wrap="none">
            <a:spAutoFit/>
          </a:bodyPr>
          <a:lstStyle/>
          <a:p>
            <a:pPr algn="ctr" fontAlgn="auto">
              <a:spcBef>
                <a:spcPts val="0"/>
              </a:spcBef>
              <a:spcAft>
                <a:spcPts val="0"/>
              </a:spcAft>
              <a:defRPr/>
            </a:pPr>
            <a:r>
              <a:rPr lang="en-US"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community</a:t>
            </a:r>
          </a:p>
        </p:txBody>
      </p:sp>
      <p:sp>
        <p:nvSpPr>
          <p:cNvPr id="7" name="Rectangle 6"/>
          <p:cNvSpPr/>
          <p:nvPr/>
        </p:nvSpPr>
        <p:spPr>
          <a:xfrm>
            <a:off x="5219306" y="4572380"/>
            <a:ext cx="535724" cy="923330"/>
          </a:xfrm>
          <a:prstGeom prst="rect">
            <a:avLst/>
          </a:prstGeom>
          <a:noFill/>
        </p:spPr>
        <p:txBody>
          <a:bodyPr wrap="non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defRPr/>
            </a:pPr>
            <a:r>
              <a:rPr lang="en-US" sz="5400" b="1" dirty="0">
                <a:ln/>
                <a:solidFill>
                  <a:schemeClr val="accent3"/>
                </a:solidFill>
              </a:rPr>
              <a:t>1</a:t>
            </a:r>
          </a:p>
        </p:txBody>
      </p:sp>
      <p:sp>
        <p:nvSpPr>
          <p:cNvPr id="18" name="Rectangle 17"/>
          <p:cNvSpPr/>
          <p:nvPr/>
        </p:nvSpPr>
        <p:spPr>
          <a:xfrm>
            <a:off x="5154051" y="3136439"/>
            <a:ext cx="535724" cy="923330"/>
          </a:xfrm>
          <a:prstGeom prst="rect">
            <a:avLst/>
          </a:prstGeom>
          <a:noFill/>
        </p:spPr>
        <p:txBody>
          <a:bodyPr wrap="non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defRPr/>
            </a:pPr>
            <a:r>
              <a:rPr lang="en-US" sz="5400" b="1" dirty="0">
                <a:ln/>
                <a:solidFill>
                  <a:schemeClr val="accent3"/>
                </a:solidFill>
              </a:rPr>
              <a:t>2</a:t>
            </a:r>
          </a:p>
        </p:txBody>
      </p:sp>
      <p:sp>
        <p:nvSpPr>
          <p:cNvPr id="19" name="Rectangle 18"/>
          <p:cNvSpPr/>
          <p:nvPr/>
        </p:nvSpPr>
        <p:spPr>
          <a:xfrm>
            <a:off x="4479925" y="2967038"/>
            <a:ext cx="184150" cy="923925"/>
          </a:xfrm>
          <a:prstGeom prst="rect">
            <a:avLst/>
          </a:prstGeom>
          <a:noFill/>
        </p:spPr>
        <p:txBody>
          <a:bodyPr wrap="none">
            <a:spAutoFit/>
          </a:bodyPr>
          <a:lstStyle/>
          <a:p>
            <a:pPr algn="ctr">
              <a:defRPr/>
            </a:pP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0" name="Rectangle 19"/>
          <p:cNvSpPr/>
          <p:nvPr/>
        </p:nvSpPr>
        <p:spPr>
          <a:xfrm>
            <a:off x="2849587" y="2311593"/>
            <a:ext cx="535724" cy="923330"/>
          </a:xfrm>
          <a:prstGeom prst="rect">
            <a:avLst/>
          </a:prstGeom>
          <a:noFill/>
        </p:spPr>
        <p:txBody>
          <a:bodyPr wrap="non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defRPr/>
            </a:pPr>
            <a:r>
              <a:rPr lang="en-US" sz="5400" b="1" dirty="0">
                <a:ln/>
                <a:solidFill>
                  <a:schemeClr val="accent3"/>
                </a:solidFill>
              </a:rPr>
              <a:t>3</a:t>
            </a:r>
          </a:p>
        </p:txBody>
      </p:sp>
    </p:spTree>
    <p:extLst>
      <p:ext uri="{BB962C8B-B14F-4D97-AF65-F5344CB8AC3E}">
        <p14:creationId xmlns:p14="http://schemas.microsoft.com/office/powerpoint/2010/main" val="25421520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chemeClr val="accent6">
                    <a:lumMod val="75000"/>
                  </a:schemeClr>
                </a:solidFill>
                <a:effectLst>
                  <a:outerShdw blurRad="50800" dist="38100" algn="l" rotWithShape="0">
                    <a:prstClr val="black">
                      <a:alpha val="40000"/>
                    </a:prstClr>
                  </a:outerShdw>
                </a:effectLst>
              </a:rPr>
              <a:t>Why is the Roadmap Pathway Shaped as it is?</a:t>
            </a:r>
            <a:endParaRPr lang="en-US" sz="3200" b="1" dirty="0">
              <a:solidFill>
                <a:schemeClr val="accent6">
                  <a:lumMod val="75000"/>
                </a:schemeClr>
              </a:solidFill>
              <a:effectLst>
                <a:outerShdw blurRad="50800" dist="38100" algn="l" rotWithShape="0">
                  <a:prstClr val="black">
                    <a:alpha val="40000"/>
                  </a:prstClr>
                </a:outerShdw>
              </a:effectLst>
            </a:endParaRPr>
          </a:p>
        </p:txBody>
      </p:sp>
      <p:sp>
        <p:nvSpPr>
          <p:cNvPr id="3" name="Content Placeholder 2"/>
          <p:cNvSpPr>
            <a:spLocks noGrp="1"/>
          </p:cNvSpPr>
          <p:nvPr>
            <p:ph idx="1"/>
          </p:nvPr>
        </p:nvSpPr>
        <p:spPr>
          <a:xfrm>
            <a:off x="304800" y="1600200"/>
            <a:ext cx="8534400" cy="4724400"/>
          </a:xfrm>
        </p:spPr>
        <p:txBody>
          <a:bodyPr>
            <a:normAutofit fontScale="92500" lnSpcReduction="20000"/>
          </a:bodyPr>
          <a:lstStyle/>
          <a:p>
            <a:pPr marL="0" indent="0">
              <a:buNone/>
            </a:pPr>
            <a:r>
              <a:rPr lang="en-US" sz="2400" b="1" dirty="0" smtClean="0">
                <a:solidFill>
                  <a:schemeClr val="tx2">
                    <a:lumMod val="75000"/>
                  </a:schemeClr>
                </a:solidFill>
              </a:rPr>
              <a:t>Why does the ASSC school effectiveness roadmap growth pathway have a curve shape and not some other form? </a:t>
            </a:r>
          </a:p>
          <a:p>
            <a:r>
              <a:rPr lang="en-US" sz="2000" dirty="0" smtClean="0"/>
              <a:t>The pathway represents where most schools fall on the roadmap as well as the typical developmental path/trajectory that schools take as they move up from lower to higher. </a:t>
            </a:r>
          </a:p>
          <a:p>
            <a:r>
              <a:rPr lang="en-US" sz="2000" dirty="0" smtClean="0"/>
              <a:t>Schools representing the lowest levels of function will be located at a broad range of points at the bottom of the map. </a:t>
            </a:r>
            <a:r>
              <a:rPr lang="en-US" sz="2000" dirty="0"/>
              <a:t>Low performing schools can be low performing for a variety of reasons and appear in a variety of </a:t>
            </a:r>
            <a:r>
              <a:rPr lang="en-US" sz="2000" dirty="0" smtClean="0"/>
              <a:t>forms</a:t>
            </a:r>
            <a:r>
              <a:rPr lang="en-US" sz="2000" dirty="0"/>
              <a:t> </a:t>
            </a:r>
            <a:r>
              <a:rPr lang="en-US" sz="2000" dirty="0" smtClean="0"/>
              <a:t>- they can be somewhat autocratic or permissive or in between. So the pathway starts with a wide base at the bottom of the roadmap and few assumptions.</a:t>
            </a:r>
          </a:p>
          <a:p>
            <a:r>
              <a:rPr lang="en-US" sz="2000" dirty="0" smtClean="0"/>
              <a:t>As schools become more functional, they tend to move from more survival thinking to more programmatic thinking, as a result, typically becoming more teacher-centered, and standardized (i.e., moving toward a 2-Paradigm). The primary interest at this location tends to be defined by managing things.</a:t>
            </a:r>
          </a:p>
          <a:p>
            <a:r>
              <a:rPr lang="en-US" sz="2000" dirty="0" smtClean="0"/>
              <a:t>However, to move to the highest levels on the roadmap, a school must make a turn toward more empowering practices and climate. This requires more vision and shared values for encouraging teacher and student potential. Thus the growth/improvement pathway curves toward that location in the roadmap.</a:t>
            </a:r>
          </a:p>
          <a:p>
            <a:endParaRPr lang="en-US" sz="2400" dirty="0"/>
          </a:p>
        </p:txBody>
      </p:sp>
    </p:spTree>
    <p:extLst>
      <p:ext uri="{BB962C8B-B14F-4D97-AF65-F5344CB8AC3E}">
        <p14:creationId xmlns:p14="http://schemas.microsoft.com/office/powerpoint/2010/main" val="37140512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accent6">
                    <a:lumMod val="75000"/>
                  </a:schemeClr>
                </a:solidFill>
                <a:effectLst>
                  <a:outerShdw blurRad="50800" dist="38100" algn="l" rotWithShape="0">
                    <a:prstClr val="black">
                      <a:alpha val="40000"/>
                    </a:prstClr>
                  </a:outerShdw>
                </a:effectLst>
              </a:rPr>
              <a:t>Final Thoughts about </a:t>
            </a:r>
            <a:r>
              <a:rPr lang="en-US" sz="4000" b="1" dirty="0">
                <a:solidFill>
                  <a:schemeClr val="accent6">
                    <a:lumMod val="75000"/>
                  </a:schemeClr>
                </a:solidFill>
                <a:effectLst>
                  <a:outerShdw blurRad="50800" dist="38100" algn="l" rotWithShape="0">
                    <a:prstClr val="black">
                      <a:alpha val="40000"/>
                    </a:prstClr>
                  </a:outerShdw>
                </a:effectLst>
              </a:rPr>
              <a:t>t</a:t>
            </a:r>
            <a:r>
              <a:rPr lang="en-US" sz="4000" b="1" dirty="0" smtClean="0">
                <a:solidFill>
                  <a:schemeClr val="accent6">
                    <a:lumMod val="75000"/>
                  </a:schemeClr>
                </a:solidFill>
                <a:effectLst>
                  <a:outerShdw blurRad="50800" dist="38100" algn="l" rotWithShape="0">
                    <a:prstClr val="black">
                      <a:alpha val="40000"/>
                    </a:prstClr>
                  </a:outerShdw>
                </a:effectLst>
              </a:rPr>
              <a:t>he Roadmap</a:t>
            </a:r>
            <a:endParaRPr lang="en-US" sz="4000" b="1" dirty="0">
              <a:solidFill>
                <a:schemeClr val="accent6">
                  <a:lumMod val="75000"/>
                </a:schemeClr>
              </a:solidFill>
              <a:effectLst>
                <a:outerShdw blurRad="50800" dist="38100" algn="l" rotWithShape="0">
                  <a:prstClr val="black">
                    <a:alpha val="40000"/>
                  </a:prstClr>
                </a:outerShdw>
              </a:effectLst>
            </a:endParaRPr>
          </a:p>
        </p:txBody>
      </p:sp>
      <p:sp>
        <p:nvSpPr>
          <p:cNvPr id="3" name="Content Placeholder 2"/>
          <p:cNvSpPr>
            <a:spLocks noGrp="1"/>
          </p:cNvSpPr>
          <p:nvPr>
            <p:ph idx="1"/>
          </p:nvPr>
        </p:nvSpPr>
        <p:spPr>
          <a:xfrm>
            <a:off x="457200" y="1600200"/>
            <a:ext cx="8382000" cy="4800600"/>
          </a:xfrm>
        </p:spPr>
        <p:txBody>
          <a:bodyPr>
            <a:normAutofit lnSpcReduction="10000"/>
          </a:bodyPr>
          <a:lstStyle/>
          <a:p>
            <a:pPr marL="0" indent="0">
              <a:buNone/>
            </a:pPr>
            <a:r>
              <a:rPr lang="en-US" sz="2400" dirty="0" smtClean="0"/>
              <a:t>In our experience, we have yet to find a school, out of the hundreds that we have assessed or observed, whose function and performance level did not fit onto a location on the roadmap. The reason is that, given the nature of the forces that govern the phenomenon of schools, intentions, practices and outcomes tend to be highly inter-related. Schools at the high levels of the roadmap are doing </a:t>
            </a:r>
            <a:r>
              <a:rPr lang="en-US" sz="2400" i="1" dirty="0" smtClean="0"/>
              <a:t>and</a:t>
            </a:r>
            <a:r>
              <a:rPr lang="en-US" sz="2400" dirty="0" smtClean="0"/>
              <a:t> trying to do very different things than those at the middle or lower levels. </a:t>
            </a:r>
          </a:p>
          <a:p>
            <a:pPr marL="0" indent="0">
              <a:buNone/>
            </a:pPr>
            <a:r>
              <a:rPr lang="en-US" sz="2400" dirty="0" smtClean="0"/>
              <a:t>We would like to challenge all schools to reflect on the following questions – “where are you going?” and “what are you using to guide your journey?” And we could also ask, “Where are you now? Do you know?” We hope that providing you an accurate sense of where you are currently and a roadmap for moving toward your desired future goal will be helpful to your efforts. </a:t>
            </a:r>
            <a:endParaRPr lang="en-US" sz="2400" dirty="0"/>
          </a:p>
        </p:txBody>
      </p:sp>
    </p:spTree>
    <p:extLst>
      <p:ext uri="{BB962C8B-B14F-4D97-AF65-F5344CB8AC3E}">
        <p14:creationId xmlns:p14="http://schemas.microsoft.com/office/powerpoint/2010/main" val="8634832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59762" cy="5041495"/>
          </a:xfrm>
          <a:solidFill>
            <a:schemeClr val="bg1"/>
          </a:solidFill>
        </p:spPr>
        <p:txBody>
          <a:bodyPr>
            <a:normAutofit fontScale="47500" lnSpcReduction="20000"/>
          </a:bodyPr>
          <a:lstStyle/>
          <a:p>
            <a:pPr marL="365760" indent="-256032" eaLnBrk="1" fontAlgn="auto" hangingPunct="1">
              <a:spcAft>
                <a:spcPts val="0"/>
              </a:spcAft>
              <a:buFont typeface="Wingdings 2" pitchFamily="18" charset="2"/>
              <a:buNone/>
              <a:defRPr/>
            </a:pPr>
            <a:r>
              <a:rPr lang="en-US" sz="5100" b="1" dirty="0" smtClean="0">
                <a:effectLst>
                  <a:outerShdw blurRad="50800" dist="38100" dir="2700000" algn="tl" rotWithShape="0">
                    <a:prstClr val="black">
                      <a:alpha val="40000"/>
                    </a:prstClr>
                  </a:outerShdw>
                </a:effectLst>
                <a:cs typeface="Arial" panose="020B0604020202020204" pitchFamily="34" charset="0"/>
              </a:rPr>
              <a:t>John Shindler, </a:t>
            </a:r>
            <a:r>
              <a:rPr lang="en-US" sz="5100" b="1" dirty="0" err="1" smtClean="0">
                <a:effectLst>
                  <a:outerShdw blurRad="50800" dist="38100" dir="2700000" algn="tl" rotWithShape="0">
                    <a:prstClr val="black">
                      <a:alpha val="40000"/>
                    </a:prstClr>
                  </a:outerShdw>
                </a:effectLst>
                <a:cs typeface="Arial" panose="020B0604020202020204" pitchFamily="34" charset="0"/>
              </a:rPr>
              <a:t>Ph.D</a:t>
            </a:r>
            <a:endParaRPr lang="en-US" sz="5100" b="1" dirty="0" smtClean="0">
              <a:effectLst>
                <a:outerShdw blurRad="50800" dist="38100" dir="2700000" algn="tl" rotWithShape="0">
                  <a:prstClr val="black">
                    <a:alpha val="40000"/>
                  </a:prstClr>
                </a:outerShdw>
              </a:effectLst>
              <a:cs typeface="Arial" panose="020B0604020202020204" pitchFamily="34" charset="0"/>
            </a:endParaRPr>
          </a:p>
          <a:p>
            <a:pPr marL="365760" indent="-256032" eaLnBrk="1" fontAlgn="auto" hangingPunct="1">
              <a:spcAft>
                <a:spcPts val="0"/>
              </a:spcAft>
              <a:buFont typeface="Wingdings 3"/>
              <a:buNone/>
              <a:defRPr/>
            </a:pPr>
            <a:r>
              <a:rPr lang="en-US" sz="4400" dirty="0" smtClean="0">
                <a:cs typeface="Arial" panose="020B0604020202020204" pitchFamily="34" charset="0"/>
                <a:hlinkClick r:id="rId3"/>
              </a:rPr>
              <a:t>jshindl@calstatela.edu</a:t>
            </a:r>
            <a:endParaRPr lang="en-US" sz="4400" dirty="0" smtClean="0">
              <a:cs typeface="Arial" panose="020B0604020202020204" pitchFamily="34" charset="0"/>
            </a:endParaRPr>
          </a:p>
          <a:p>
            <a:pPr marL="365760" indent="-256032">
              <a:buNone/>
              <a:defRPr/>
            </a:pPr>
            <a:endParaRPr lang="en-US" sz="4400" dirty="0" smtClean="0">
              <a:cs typeface="Arial" panose="020B0604020202020204" pitchFamily="34" charset="0"/>
            </a:endParaRPr>
          </a:p>
          <a:p>
            <a:pPr marL="365760" indent="-256032" eaLnBrk="1" fontAlgn="auto" hangingPunct="1">
              <a:spcAft>
                <a:spcPts val="0"/>
              </a:spcAft>
              <a:buFont typeface="Wingdings 2" pitchFamily="18" charset="2"/>
              <a:buNone/>
              <a:defRPr/>
            </a:pPr>
            <a:r>
              <a:rPr lang="en-US" sz="4400" dirty="0" smtClean="0">
                <a:cs typeface="Arial" panose="020B0604020202020204" pitchFamily="34" charset="0"/>
              </a:rPr>
              <a:t>Charter College of Education</a:t>
            </a:r>
          </a:p>
          <a:p>
            <a:pPr marL="365760" indent="-256032" eaLnBrk="1" fontAlgn="auto" hangingPunct="1">
              <a:spcAft>
                <a:spcPts val="0"/>
              </a:spcAft>
              <a:buFont typeface="Wingdings 2" pitchFamily="18" charset="2"/>
              <a:buNone/>
              <a:defRPr/>
            </a:pPr>
            <a:r>
              <a:rPr lang="en-US" sz="4400" dirty="0" smtClean="0">
                <a:cs typeface="Arial" panose="020B0604020202020204" pitchFamily="34" charset="0"/>
              </a:rPr>
              <a:t>California State University, Los Angeles</a:t>
            </a:r>
          </a:p>
          <a:p>
            <a:pPr marL="365760" indent="-256032" eaLnBrk="1" fontAlgn="auto" hangingPunct="1">
              <a:spcAft>
                <a:spcPts val="0"/>
              </a:spcAft>
              <a:buFont typeface="Wingdings 2" pitchFamily="18" charset="2"/>
              <a:buNone/>
              <a:defRPr/>
            </a:pPr>
            <a:r>
              <a:rPr lang="en-US" sz="4400" b="1" dirty="0" smtClean="0">
                <a:cs typeface="Arial" panose="020B0604020202020204" pitchFamily="34" charset="0"/>
              </a:rPr>
              <a:t>Alliance for the </a:t>
            </a:r>
          </a:p>
          <a:p>
            <a:pPr marL="365760" indent="-256032" eaLnBrk="1" fontAlgn="auto" hangingPunct="1">
              <a:spcAft>
                <a:spcPts val="0"/>
              </a:spcAft>
              <a:buFont typeface="Wingdings 2" pitchFamily="18" charset="2"/>
              <a:buNone/>
              <a:defRPr/>
            </a:pPr>
            <a:r>
              <a:rPr lang="en-US" sz="4400" b="1" dirty="0" smtClean="0">
                <a:cs typeface="Arial" panose="020B0604020202020204" pitchFamily="34" charset="0"/>
              </a:rPr>
              <a:t>Study of School Climate (ASSC)</a:t>
            </a:r>
          </a:p>
          <a:p>
            <a:pPr marL="365760" indent="-256032" eaLnBrk="1" fontAlgn="auto" hangingPunct="1">
              <a:spcAft>
                <a:spcPts val="0"/>
              </a:spcAft>
              <a:buFont typeface="Wingdings 2" pitchFamily="18" charset="2"/>
              <a:buNone/>
              <a:defRPr/>
            </a:pPr>
            <a:r>
              <a:rPr lang="en-US" sz="3300" dirty="0" smtClean="0">
                <a:solidFill>
                  <a:srgbClr val="1F676F"/>
                </a:solidFill>
                <a:cs typeface="Arial" panose="020B0604020202020204" pitchFamily="34" charset="0"/>
                <a:hlinkClick r:id="rId4"/>
              </a:rPr>
              <a:t>www.calstatela.edu/schoolclimate</a:t>
            </a:r>
            <a:endParaRPr lang="en-US" sz="3300" dirty="0" smtClean="0">
              <a:solidFill>
                <a:srgbClr val="1F676F"/>
              </a:solidFill>
              <a:cs typeface="Arial" panose="020B0604020202020204" pitchFamily="34" charset="0"/>
            </a:endParaRPr>
          </a:p>
          <a:p>
            <a:pPr marL="365760" indent="-256032" eaLnBrk="1" fontAlgn="auto" hangingPunct="1">
              <a:spcAft>
                <a:spcPts val="0"/>
              </a:spcAft>
              <a:buFont typeface="Wingdings 2" pitchFamily="18" charset="2"/>
              <a:buNone/>
              <a:defRPr/>
            </a:pPr>
            <a:r>
              <a:rPr lang="en-US" sz="3300" dirty="0" smtClean="0">
                <a:solidFill>
                  <a:srgbClr val="1F676F"/>
                </a:solidFill>
                <a:cs typeface="Arial" panose="020B0604020202020204" pitchFamily="34" charset="0"/>
              </a:rPr>
              <a:t>(or just Google “School Climate”)</a:t>
            </a:r>
          </a:p>
          <a:p>
            <a:pPr marL="365760" indent="-256032" eaLnBrk="1" fontAlgn="auto" hangingPunct="1">
              <a:spcAft>
                <a:spcPts val="0"/>
              </a:spcAft>
              <a:buFont typeface="Wingdings 2" pitchFamily="18" charset="2"/>
              <a:buNone/>
              <a:defRPr/>
            </a:pPr>
            <a:endParaRPr lang="en-US" sz="2400" dirty="0" smtClean="0">
              <a:solidFill>
                <a:srgbClr val="1F676F"/>
              </a:solidFill>
              <a:cs typeface="Arial" panose="020B0604020202020204" pitchFamily="34" charset="0"/>
            </a:endParaRPr>
          </a:p>
          <a:p>
            <a:pPr marL="365760" indent="-256032" eaLnBrk="1" fontAlgn="auto" hangingPunct="1">
              <a:spcAft>
                <a:spcPts val="0"/>
              </a:spcAft>
              <a:buFont typeface="Wingdings 2" pitchFamily="18" charset="2"/>
              <a:buNone/>
              <a:defRPr/>
            </a:pPr>
            <a:endParaRPr lang="en-US" sz="2000" b="1" i="1" dirty="0" smtClean="0">
              <a:cs typeface="Arial" panose="020B0604020202020204" pitchFamily="34" charset="0"/>
            </a:endParaRPr>
          </a:p>
          <a:p>
            <a:pPr marL="365760" indent="-256032" eaLnBrk="1" fontAlgn="auto" hangingPunct="1">
              <a:spcAft>
                <a:spcPts val="0"/>
              </a:spcAft>
              <a:buFont typeface="Wingdings 2" pitchFamily="18" charset="2"/>
              <a:buNone/>
              <a:defRPr/>
            </a:pPr>
            <a:r>
              <a:rPr lang="en-US" sz="4400" b="1" i="1" dirty="0" smtClean="0">
                <a:cs typeface="Arial" panose="020B0604020202020204" pitchFamily="34" charset="0"/>
              </a:rPr>
              <a:t>Transformative Classroom Management</a:t>
            </a:r>
            <a:r>
              <a:rPr lang="en-US" sz="4400" i="1" dirty="0" smtClean="0">
                <a:cs typeface="Arial" panose="020B0604020202020204" pitchFamily="34" charset="0"/>
              </a:rPr>
              <a:t> </a:t>
            </a:r>
            <a:endParaRPr lang="en-US" sz="4400" dirty="0" smtClean="0">
              <a:cs typeface="Arial" panose="020B0604020202020204" pitchFamily="34" charset="0"/>
            </a:endParaRPr>
          </a:p>
          <a:p>
            <a:pPr marL="365760" indent="-256032" eaLnBrk="1" fontAlgn="auto" hangingPunct="1">
              <a:spcAft>
                <a:spcPts val="0"/>
              </a:spcAft>
              <a:buFont typeface="Wingdings 3"/>
              <a:buNone/>
              <a:defRPr/>
            </a:pPr>
            <a:r>
              <a:rPr lang="en-US" sz="3400" dirty="0" smtClean="0">
                <a:cs typeface="Arial" panose="020B0604020202020204" pitchFamily="34" charset="0"/>
                <a:hlinkClick r:id="rId5"/>
              </a:rPr>
              <a:t>www.transformativeclassroom.com</a:t>
            </a:r>
            <a:r>
              <a:rPr lang="en-US" sz="3400" dirty="0" smtClean="0">
                <a:cs typeface="Arial" panose="020B0604020202020204" pitchFamily="34" charset="0"/>
              </a:rPr>
              <a:t> </a:t>
            </a:r>
          </a:p>
          <a:p>
            <a:pPr marL="365760" indent="-256032" eaLnBrk="1" fontAlgn="auto" hangingPunct="1">
              <a:spcAft>
                <a:spcPts val="0"/>
              </a:spcAft>
              <a:buFont typeface="Wingdings 3"/>
              <a:buNone/>
              <a:defRPr/>
            </a:pPr>
            <a:r>
              <a:rPr lang="en-US" sz="3400" dirty="0" smtClean="0">
                <a:cs typeface="Arial" panose="020B0604020202020204" pitchFamily="34" charset="0"/>
              </a:rPr>
              <a:t>(or just Google “Classroom Management Resources”)</a:t>
            </a:r>
          </a:p>
          <a:p>
            <a:pPr marL="365760" indent="-256032" eaLnBrk="1" fontAlgn="auto" hangingPunct="1">
              <a:spcAft>
                <a:spcPts val="0"/>
              </a:spcAft>
              <a:buFont typeface="Wingdings 2" pitchFamily="18" charset="2"/>
              <a:buNone/>
              <a:defRPr/>
            </a:pPr>
            <a:endParaRPr lang="en-US" sz="2400" dirty="0" smtClean="0">
              <a:cs typeface="Arial" panose="020B0604020202020204" pitchFamily="34" charset="0"/>
            </a:endParaRPr>
          </a:p>
          <a:p>
            <a:pPr marL="365760" indent="-256032">
              <a:buNone/>
              <a:defRPr/>
            </a:pPr>
            <a:r>
              <a:rPr lang="en-US" sz="4200" dirty="0" smtClean="0">
                <a:cs typeface="Arial" panose="020B0604020202020204" pitchFamily="34" charset="0"/>
              </a:rPr>
              <a:t>Upcoming Book: </a:t>
            </a:r>
            <a:r>
              <a:rPr lang="en-US" sz="4200" i="1" dirty="0">
                <a:cs typeface="Arial" panose="020B0604020202020204" pitchFamily="34" charset="0"/>
              </a:rPr>
              <a:t>The Transformative Leader’s Roadmap to Facilitating </a:t>
            </a:r>
            <a:endParaRPr lang="en-US" sz="4200" i="1" dirty="0" smtClean="0">
              <a:cs typeface="Arial" panose="020B0604020202020204" pitchFamily="34" charset="0"/>
            </a:endParaRPr>
          </a:p>
          <a:p>
            <a:pPr marL="365760" indent="-256032">
              <a:buNone/>
              <a:defRPr/>
            </a:pPr>
            <a:r>
              <a:rPr lang="en-US" sz="4200" i="1" dirty="0" smtClean="0">
                <a:cs typeface="Arial" panose="020B0604020202020204" pitchFamily="34" charset="0"/>
              </a:rPr>
              <a:t>School </a:t>
            </a:r>
            <a:r>
              <a:rPr lang="en-US" sz="4200" i="1" dirty="0">
                <a:cs typeface="Arial" panose="020B0604020202020204" pitchFamily="34" charset="0"/>
              </a:rPr>
              <a:t>Excellence and Progress Up the Growth Pathway</a:t>
            </a:r>
          </a:p>
          <a:p>
            <a:pPr marL="365760" indent="-256032" eaLnBrk="1" fontAlgn="auto" hangingPunct="1">
              <a:spcAft>
                <a:spcPts val="0"/>
              </a:spcAft>
              <a:buFont typeface="Wingdings 2" pitchFamily="18" charset="2"/>
              <a:buNone/>
              <a:defRPr/>
            </a:pPr>
            <a:endParaRPr lang="en-US" sz="2400" dirty="0" smtClean="0"/>
          </a:p>
          <a:p>
            <a:pPr marL="365760" indent="-256032" eaLnBrk="1" fontAlgn="auto" hangingPunct="1">
              <a:spcAft>
                <a:spcPts val="0"/>
              </a:spcAft>
              <a:buFont typeface="Wingdings 2" pitchFamily="18" charset="2"/>
              <a:buNone/>
              <a:defRPr/>
            </a:pPr>
            <a:r>
              <a:rPr lang="en-US" sz="2400" dirty="0" smtClean="0"/>
              <a:t>  </a:t>
            </a:r>
          </a:p>
        </p:txBody>
      </p:sp>
      <p:sp>
        <p:nvSpPr>
          <p:cNvPr id="2" name="Title 1"/>
          <p:cNvSpPr>
            <a:spLocks noGrp="1"/>
          </p:cNvSpPr>
          <p:nvPr>
            <p:ph type="title"/>
          </p:nvPr>
        </p:nvSpPr>
        <p:spPr>
          <a:xfrm>
            <a:off x="457200" y="533400"/>
            <a:ext cx="8183563" cy="701675"/>
          </a:xfrm>
        </p:spPr>
        <p:txBody>
          <a:bodyPr>
            <a:normAutofit fontScale="90000"/>
          </a:bodyPr>
          <a:lstStyle/>
          <a:p>
            <a:pPr eaLnBrk="1" fontAlgn="auto" hangingPunct="1">
              <a:spcAft>
                <a:spcPts val="0"/>
              </a:spcAft>
              <a:defRPr/>
            </a:pPr>
            <a:r>
              <a:rPr lang="en-US" b="1" dirty="0" smtClean="0">
                <a:solidFill>
                  <a:schemeClr val="accent6">
                    <a:lumMod val="75000"/>
                  </a:schemeClr>
                </a:solidFill>
                <a:effectLst>
                  <a:outerShdw blurRad="50800" dist="38100" dir="2700000" algn="tl" rotWithShape="0">
                    <a:prstClr val="black">
                      <a:alpha val="40000"/>
                    </a:prstClr>
                  </a:outerShdw>
                </a:effectLst>
              </a:rPr>
              <a:t>Presenter Contact Information</a:t>
            </a:r>
            <a:endParaRPr lang="en-US" b="1" dirty="0">
              <a:solidFill>
                <a:schemeClr val="accent6">
                  <a:lumMod val="75000"/>
                </a:schemeClr>
              </a:solidFill>
              <a:effectLst>
                <a:outerShdw blurRad="50800" dist="38100" dir="2700000" algn="tl" rotWithShape="0">
                  <a:prstClr val="black">
                    <a:alpha val="40000"/>
                  </a:prstClr>
                </a:outerShdw>
              </a:effectLst>
            </a:endParaRPr>
          </a:p>
        </p:txBody>
      </p:sp>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00800" y="2590800"/>
            <a:ext cx="2057400" cy="2654045"/>
          </a:xfrm>
          <a:prstGeom prst="rect">
            <a:avLst/>
          </a:prstGeom>
        </p:spPr>
      </p:pic>
    </p:spTree>
    <p:extLst>
      <p:ext uri="{BB962C8B-B14F-4D97-AF65-F5344CB8AC3E}">
        <p14:creationId xmlns:p14="http://schemas.microsoft.com/office/powerpoint/2010/main" val="40478974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000" b="1" dirty="0" smtClean="0">
                <a:solidFill>
                  <a:schemeClr val="accent1">
                    <a:lumMod val="75000"/>
                  </a:schemeClr>
                </a:solidFill>
                <a:effectLst>
                  <a:outerShdw blurRad="50800" dist="38100" algn="l" rotWithShape="0">
                    <a:prstClr val="black">
                      <a:alpha val="40000"/>
                    </a:prstClr>
                  </a:outerShdw>
                </a:effectLst>
                <a:latin typeface="Calibri" pitchFamily="34" charset="0"/>
                <a:ea typeface="Times New Roman" pitchFamily="18" charset="0"/>
                <a:cs typeface="Calibri" pitchFamily="34" charset="0"/>
              </a:rPr>
              <a:t>Correlation </a:t>
            </a:r>
            <a:r>
              <a:rPr lang="en-US" sz="4000" b="1" dirty="0">
                <a:solidFill>
                  <a:schemeClr val="accent1">
                    <a:lumMod val="75000"/>
                  </a:schemeClr>
                </a:solidFill>
                <a:effectLst>
                  <a:outerShdw blurRad="50800" dist="38100" algn="l" rotWithShape="0">
                    <a:prstClr val="black">
                      <a:alpha val="40000"/>
                    </a:prstClr>
                  </a:outerShdw>
                </a:effectLst>
                <a:latin typeface="Calibri" pitchFamily="34" charset="0"/>
                <a:ea typeface="Times New Roman" pitchFamily="18" charset="0"/>
                <a:cs typeface="Calibri" pitchFamily="34" charset="0"/>
              </a:rPr>
              <a:t>Table </a:t>
            </a:r>
            <a:r>
              <a:rPr lang="en-US" sz="4000" b="1" dirty="0" smtClean="0">
                <a:solidFill>
                  <a:schemeClr val="accent1">
                    <a:lumMod val="75000"/>
                  </a:schemeClr>
                </a:solidFill>
                <a:effectLst>
                  <a:outerShdw blurRad="50800" dist="38100" algn="l" rotWithShape="0">
                    <a:prstClr val="black">
                      <a:alpha val="40000"/>
                    </a:prstClr>
                  </a:outerShdw>
                </a:effectLst>
                <a:latin typeface="Calibri" pitchFamily="34" charset="0"/>
                <a:ea typeface="Times New Roman" pitchFamily="18" charset="0"/>
                <a:cs typeface="Calibri" pitchFamily="34" charset="0"/>
              </a:rPr>
              <a:t/>
            </a:r>
            <a:br>
              <a:rPr lang="en-US" sz="4000" b="1" dirty="0" smtClean="0">
                <a:solidFill>
                  <a:schemeClr val="accent1">
                    <a:lumMod val="75000"/>
                  </a:schemeClr>
                </a:solidFill>
                <a:effectLst>
                  <a:outerShdw blurRad="50800" dist="38100" algn="l" rotWithShape="0">
                    <a:prstClr val="black">
                      <a:alpha val="40000"/>
                    </a:prstClr>
                  </a:outerShdw>
                </a:effectLst>
                <a:latin typeface="Calibri" pitchFamily="34" charset="0"/>
                <a:ea typeface="Times New Roman" pitchFamily="18" charset="0"/>
                <a:cs typeface="Calibri" pitchFamily="34" charset="0"/>
              </a:rPr>
            </a:br>
            <a:r>
              <a:rPr lang="en-US" sz="4000" b="1" dirty="0" smtClean="0">
                <a:solidFill>
                  <a:schemeClr val="accent1">
                    <a:lumMod val="75000"/>
                  </a:schemeClr>
                </a:solidFill>
                <a:effectLst>
                  <a:outerShdw blurRad="50800" dist="38100" algn="l" rotWithShape="0">
                    <a:prstClr val="black">
                      <a:alpha val="40000"/>
                    </a:prstClr>
                  </a:outerShdw>
                </a:effectLst>
                <a:latin typeface="Calibri" pitchFamily="34" charset="0"/>
                <a:ea typeface="Times New Roman" pitchFamily="18" charset="0"/>
                <a:cs typeface="Calibri" pitchFamily="34" charset="0"/>
              </a:rPr>
              <a:t>Achievement </a:t>
            </a:r>
            <a:r>
              <a:rPr lang="en-US" sz="4000" b="1" dirty="0">
                <a:solidFill>
                  <a:schemeClr val="accent1">
                    <a:lumMod val="75000"/>
                  </a:schemeClr>
                </a:solidFill>
                <a:effectLst>
                  <a:outerShdw blurRad="50800" dist="38100" algn="l" rotWithShape="0">
                    <a:prstClr val="black">
                      <a:alpha val="40000"/>
                    </a:prstClr>
                  </a:outerShdw>
                </a:effectLst>
                <a:latin typeface="Calibri" pitchFamily="34" charset="0"/>
                <a:ea typeface="Times New Roman" pitchFamily="18" charset="0"/>
                <a:cs typeface="Calibri" pitchFamily="34" charset="0"/>
              </a:rPr>
              <a:t>by Climate </a:t>
            </a:r>
            <a:r>
              <a:rPr lang="en-US" sz="4000" b="1" dirty="0" smtClean="0">
                <a:solidFill>
                  <a:schemeClr val="accent1">
                    <a:lumMod val="75000"/>
                  </a:schemeClr>
                </a:solidFill>
                <a:effectLst>
                  <a:outerShdw blurRad="50800" dist="38100" algn="l" rotWithShape="0">
                    <a:prstClr val="black">
                      <a:alpha val="40000"/>
                    </a:prstClr>
                  </a:outerShdw>
                </a:effectLst>
                <a:latin typeface="Calibri" pitchFamily="34" charset="0"/>
                <a:ea typeface="Times New Roman" pitchFamily="18" charset="0"/>
                <a:cs typeface="Calibri" pitchFamily="34" charset="0"/>
              </a:rPr>
              <a:t>Factors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41108348"/>
              </p:ext>
            </p:extLst>
          </p:nvPr>
        </p:nvGraphicFramePr>
        <p:xfrm>
          <a:off x="609600" y="1447800"/>
          <a:ext cx="7848601" cy="4571999"/>
        </p:xfrm>
        <a:graphic>
          <a:graphicData uri="http://schemas.openxmlformats.org/drawingml/2006/table">
            <a:tbl>
              <a:tblPr firstRow="1" firstCol="1" bandRow="1">
                <a:tableStyleId>{5C22544A-7EE6-4342-B048-85BDC9FD1C3A}</a:tableStyleId>
              </a:tblPr>
              <a:tblGrid>
                <a:gridCol w="2420431"/>
                <a:gridCol w="1690741"/>
                <a:gridCol w="1779729"/>
                <a:gridCol w="1957700"/>
              </a:tblGrid>
              <a:tr h="914400">
                <a:tc>
                  <a:txBody>
                    <a:bodyPr/>
                    <a:lstStyle/>
                    <a:p>
                      <a:pPr marL="0" marR="0">
                        <a:spcBef>
                          <a:spcPts val="0"/>
                        </a:spcBef>
                        <a:spcAft>
                          <a:spcPts val="0"/>
                        </a:spcAft>
                      </a:pPr>
                      <a:r>
                        <a:rPr lang="en-US" sz="2000" dirty="0">
                          <a:effectLst/>
                        </a:rPr>
                        <a:t> </a:t>
                      </a:r>
                      <a:endParaRPr lang="en-US" sz="2000" dirty="0">
                        <a:effectLst/>
                        <a:latin typeface="Calibri"/>
                        <a:ea typeface="Times New Roman"/>
                        <a:cs typeface="Times New Roman"/>
                      </a:endParaRPr>
                    </a:p>
                  </a:txBody>
                  <a:tcPr marL="68580" marR="68580" marT="0" marB="0"/>
                </a:tc>
                <a:tc>
                  <a:txBody>
                    <a:bodyPr/>
                    <a:lstStyle/>
                    <a:p>
                      <a:pPr marL="0" marR="0">
                        <a:spcBef>
                          <a:spcPts val="0"/>
                        </a:spcBef>
                        <a:spcAft>
                          <a:spcPts val="0"/>
                        </a:spcAft>
                      </a:pPr>
                      <a:r>
                        <a:rPr lang="en-US" sz="2000" dirty="0">
                          <a:effectLst/>
                        </a:rPr>
                        <a:t>SCAI - Overall School Climate</a:t>
                      </a:r>
                      <a:endParaRPr lang="en-US" sz="2000" dirty="0">
                        <a:effectLst/>
                        <a:latin typeface="Calibri"/>
                        <a:ea typeface="Times New Roman"/>
                        <a:cs typeface="Times New Roman"/>
                      </a:endParaRPr>
                    </a:p>
                  </a:txBody>
                  <a:tcPr marL="68580" marR="68580" marT="0" marB="0"/>
                </a:tc>
                <a:tc>
                  <a:txBody>
                    <a:bodyPr/>
                    <a:lstStyle/>
                    <a:p>
                      <a:pPr marL="0" marR="0">
                        <a:spcBef>
                          <a:spcPts val="0"/>
                        </a:spcBef>
                        <a:spcAft>
                          <a:spcPts val="0"/>
                        </a:spcAft>
                      </a:pPr>
                      <a:r>
                        <a:rPr lang="en-US" sz="2000" dirty="0">
                          <a:effectLst/>
                        </a:rPr>
                        <a:t>API </a:t>
                      </a:r>
                      <a:endParaRPr lang="en-US" sz="2000" dirty="0">
                        <a:effectLst/>
                        <a:latin typeface="Calibri"/>
                        <a:ea typeface="Times New Roman"/>
                        <a:cs typeface="Times New Roman"/>
                      </a:endParaRPr>
                    </a:p>
                  </a:txBody>
                  <a:tcPr marL="68580" marR="68580" marT="0" marB="0"/>
                </a:tc>
                <a:tc>
                  <a:txBody>
                    <a:bodyPr/>
                    <a:lstStyle/>
                    <a:p>
                      <a:pPr marL="0" marR="0">
                        <a:spcBef>
                          <a:spcPts val="0"/>
                        </a:spcBef>
                        <a:spcAft>
                          <a:spcPts val="0"/>
                        </a:spcAft>
                      </a:pPr>
                      <a:r>
                        <a:rPr lang="en-US" sz="2000" dirty="0">
                          <a:effectLst/>
                        </a:rPr>
                        <a:t>Scale 5 Discipline and Management</a:t>
                      </a:r>
                      <a:endParaRPr lang="en-US" sz="2000" dirty="0">
                        <a:effectLst/>
                        <a:latin typeface="Calibri"/>
                        <a:ea typeface="Times New Roman"/>
                        <a:cs typeface="Times New Roman"/>
                      </a:endParaRPr>
                    </a:p>
                  </a:txBody>
                  <a:tcPr marL="68580" marR="68580" marT="0" marB="0"/>
                </a:tc>
              </a:tr>
              <a:tr h="914400">
                <a:tc>
                  <a:txBody>
                    <a:bodyPr/>
                    <a:lstStyle/>
                    <a:p>
                      <a:pPr marL="0" marR="0">
                        <a:spcBef>
                          <a:spcPts val="0"/>
                        </a:spcBef>
                        <a:spcAft>
                          <a:spcPts val="0"/>
                        </a:spcAft>
                      </a:pPr>
                      <a:r>
                        <a:rPr lang="en-US" sz="2000">
                          <a:effectLst/>
                        </a:rPr>
                        <a:t>SCAI – Overall School Climate</a:t>
                      </a:r>
                      <a:endParaRPr lang="en-US" sz="2000">
                        <a:effectLst/>
                        <a:latin typeface="Calibri"/>
                        <a:ea typeface="Times New Roman"/>
                        <a:cs typeface="Times New Roman"/>
                      </a:endParaRPr>
                    </a:p>
                  </a:txBody>
                  <a:tcPr marL="68580" marR="68580" marT="0" marB="0"/>
                </a:tc>
                <a:tc>
                  <a:txBody>
                    <a:bodyPr/>
                    <a:lstStyle/>
                    <a:p>
                      <a:pPr marL="0" marR="0">
                        <a:spcBef>
                          <a:spcPts val="0"/>
                        </a:spcBef>
                        <a:spcAft>
                          <a:spcPts val="0"/>
                        </a:spcAft>
                      </a:pPr>
                      <a:r>
                        <a:rPr lang="en-US" sz="3600" dirty="0">
                          <a:effectLst/>
                        </a:rPr>
                        <a:t>---</a:t>
                      </a:r>
                      <a:endParaRPr lang="en-US" sz="3600" dirty="0">
                        <a:effectLst/>
                        <a:latin typeface="Calibri"/>
                        <a:ea typeface="Times New Roman"/>
                        <a:cs typeface="Times New Roman"/>
                      </a:endParaRPr>
                    </a:p>
                  </a:txBody>
                  <a:tcPr marL="68580" marR="68580" marT="0" marB="0"/>
                </a:tc>
                <a:tc>
                  <a:txBody>
                    <a:bodyPr/>
                    <a:lstStyle/>
                    <a:p>
                      <a:pPr marL="0" marR="0">
                        <a:spcBef>
                          <a:spcPts val="0"/>
                        </a:spcBef>
                        <a:spcAft>
                          <a:spcPts val="0"/>
                        </a:spcAft>
                      </a:pPr>
                      <a:r>
                        <a:rPr lang="en-US" sz="3600" dirty="0">
                          <a:effectLst/>
                        </a:rPr>
                        <a:t>+0.7</a:t>
                      </a:r>
                      <a:endParaRPr lang="en-US" sz="3600" dirty="0">
                        <a:effectLst/>
                        <a:latin typeface="Calibri"/>
                        <a:ea typeface="Times New Roman"/>
                        <a:cs typeface="Times New Roman"/>
                      </a:endParaRPr>
                    </a:p>
                  </a:txBody>
                  <a:tcPr marL="68580" marR="68580" marT="0" marB="0"/>
                </a:tc>
                <a:tc>
                  <a:txBody>
                    <a:bodyPr/>
                    <a:lstStyle/>
                    <a:p>
                      <a:pPr marL="0" marR="0">
                        <a:spcBef>
                          <a:spcPts val="0"/>
                        </a:spcBef>
                        <a:spcAft>
                          <a:spcPts val="0"/>
                        </a:spcAft>
                      </a:pPr>
                      <a:r>
                        <a:rPr lang="en-US" sz="3600" dirty="0">
                          <a:effectLst/>
                        </a:rPr>
                        <a:t>+0.9</a:t>
                      </a:r>
                      <a:endParaRPr lang="en-US" sz="3600" dirty="0">
                        <a:effectLst/>
                        <a:latin typeface="Calibri"/>
                        <a:ea typeface="Times New Roman"/>
                        <a:cs typeface="Times New Roman"/>
                      </a:endParaRPr>
                    </a:p>
                  </a:txBody>
                  <a:tcPr marL="68580" marR="68580" marT="0" marB="0"/>
                </a:tc>
              </a:tr>
              <a:tr h="1828799">
                <a:tc>
                  <a:txBody>
                    <a:bodyPr/>
                    <a:lstStyle/>
                    <a:p>
                      <a:pPr marL="0" marR="0">
                        <a:spcBef>
                          <a:spcPts val="0"/>
                        </a:spcBef>
                        <a:spcAft>
                          <a:spcPts val="0"/>
                        </a:spcAft>
                      </a:pPr>
                      <a:r>
                        <a:rPr lang="en-US" sz="2000">
                          <a:effectLst/>
                        </a:rPr>
                        <a:t>API</a:t>
                      </a:r>
                    </a:p>
                    <a:p>
                      <a:pPr marL="0" marR="0">
                        <a:spcBef>
                          <a:spcPts val="0"/>
                        </a:spcBef>
                        <a:spcAft>
                          <a:spcPts val="0"/>
                        </a:spcAft>
                      </a:pPr>
                      <a:r>
                        <a:rPr lang="en-US" sz="2000">
                          <a:effectLst/>
                        </a:rPr>
                        <a:t>Achievement Performance</a:t>
                      </a:r>
                    </a:p>
                    <a:p>
                      <a:pPr marL="0" marR="0">
                        <a:spcBef>
                          <a:spcPts val="0"/>
                        </a:spcBef>
                        <a:spcAft>
                          <a:spcPts val="0"/>
                        </a:spcAft>
                      </a:pPr>
                      <a:r>
                        <a:rPr lang="en-US" sz="2000">
                          <a:effectLst/>
                        </a:rPr>
                        <a:t>Index</a:t>
                      </a:r>
                      <a:endParaRPr lang="en-US" sz="2000">
                        <a:effectLst/>
                        <a:latin typeface="Calibri"/>
                        <a:ea typeface="Times New Roman"/>
                        <a:cs typeface="Times New Roman"/>
                      </a:endParaRPr>
                    </a:p>
                  </a:txBody>
                  <a:tcPr marL="68580" marR="68580" marT="0" marB="0"/>
                </a:tc>
                <a:tc>
                  <a:txBody>
                    <a:bodyPr/>
                    <a:lstStyle/>
                    <a:p>
                      <a:pPr marL="0" marR="0">
                        <a:spcBef>
                          <a:spcPts val="0"/>
                        </a:spcBef>
                        <a:spcAft>
                          <a:spcPts val="0"/>
                        </a:spcAft>
                      </a:pPr>
                      <a:r>
                        <a:rPr lang="en-US" sz="3600">
                          <a:effectLst/>
                        </a:rPr>
                        <a:t>+0.7</a:t>
                      </a:r>
                      <a:endParaRPr lang="en-US" sz="3600">
                        <a:effectLst/>
                        <a:latin typeface="Calibri"/>
                        <a:ea typeface="Times New Roman"/>
                        <a:cs typeface="Times New Roman"/>
                      </a:endParaRPr>
                    </a:p>
                  </a:txBody>
                  <a:tcPr marL="68580" marR="68580" marT="0" marB="0"/>
                </a:tc>
                <a:tc>
                  <a:txBody>
                    <a:bodyPr/>
                    <a:lstStyle/>
                    <a:p>
                      <a:pPr marL="0" marR="0">
                        <a:spcBef>
                          <a:spcPts val="0"/>
                        </a:spcBef>
                        <a:spcAft>
                          <a:spcPts val="0"/>
                        </a:spcAft>
                      </a:pPr>
                      <a:r>
                        <a:rPr lang="en-US" sz="3600">
                          <a:effectLst/>
                        </a:rPr>
                        <a:t>----</a:t>
                      </a:r>
                      <a:endParaRPr lang="en-US" sz="3600">
                        <a:effectLst/>
                        <a:latin typeface="Calibri"/>
                        <a:ea typeface="Times New Roman"/>
                        <a:cs typeface="Times New Roman"/>
                      </a:endParaRPr>
                    </a:p>
                  </a:txBody>
                  <a:tcPr marL="68580" marR="68580" marT="0" marB="0"/>
                </a:tc>
                <a:tc>
                  <a:txBody>
                    <a:bodyPr/>
                    <a:lstStyle/>
                    <a:p>
                      <a:pPr marL="0" marR="0">
                        <a:spcBef>
                          <a:spcPts val="0"/>
                        </a:spcBef>
                        <a:spcAft>
                          <a:spcPts val="0"/>
                        </a:spcAft>
                      </a:pPr>
                      <a:r>
                        <a:rPr lang="en-US" sz="3600" dirty="0">
                          <a:effectLst/>
                        </a:rPr>
                        <a:t>+0.7</a:t>
                      </a:r>
                      <a:endParaRPr lang="en-US" sz="3600" dirty="0">
                        <a:effectLst/>
                        <a:latin typeface="Calibri"/>
                        <a:ea typeface="Times New Roman"/>
                        <a:cs typeface="Times New Roman"/>
                      </a:endParaRPr>
                    </a:p>
                  </a:txBody>
                  <a:tcPr marL="68580" marR="68580" marT="0" marB="0"/>
                </a:tc>
              </a:tr>
              <a:tr h="914400">
                <a:tc>
                  <a:txBody>
                    <a:bodyPr/>
                    <a:lstStyle/>
                    <a:p>
                      <a:pPr marL="0" marR="0">
                        <a:spcBef>
                          <a:spcPts val="0"/>
                        </a:spcBef>
                        <a:spcAft>
                          <a:spcPts val="0"/>
                        </a:spcAft>
                      </a:pPr>
                      <a:r>
                        <a:rPr lang="en-US" sz="2000">
                          <a:effectLst/>
                        </a:rPr>
                        <a:t>SCAI Scale 5 Discipline and Management</a:t>
                      </a:r>
                      <a:endParaRPr lang="en-US" sz="2000">
                        <a:effectLst/>
                        <a:latin typeface="Calibri"/>
                        <a:ea typeface="Times New Roman"/>
                        <a:cs typeface="Times New Roman"/>
                      </a:endParaRPr>
                    </a:p>
                  </a:txBody>
                  <a:tcPr marL="68580" marR="68580" marT="0" marB="0"/>
                </a:tc>
                <a:tc>
                  <a:txBody>
                    <a:bodyPr/>
                    <a:lstStyle/>
                    <a:p>
                      <a:pPr marL="0" marR="0">
                        <a:spcBef>
                          <a:spcPts val="0"/>
                        </a:spcBef>
                        <a:spcAft>
                          <a:spcPts val="0"/>
                        </a:spcAft>
                      </a:pPr>
                      <a:r>
                        <a:rPr lang="en-US" sz="3600">
                          <a:effectLst/>
                        </a:rPr>
                        <a:t>+0.9</a:t>
                      </a:r>
                      <a:endParaRPr lang="en-US" sz="3600">
                        <a:effectLst/>
                        <a:latin typeface="Calibri"/>
                        <a:ea typeface="Times New Roman"/>
                        <a:cs typeface="Times New Roman"/>
                      </a:endParaRPr>
                    </a:p>
                  </a:txBody>
                  <a:tcPr marL="68580" marR="68580" marT="0" marB="0"/>
                </a:tc>
                <a:tc>
                  <a:txBody>
                    <a:bodyPr/>
                    <a:lstStyle/>
                    <a:p>
                      <a:pPr marL="0" marR="0">
                        <a:spcBef>
                          <a:spcPts val="0"/>
                        </a:spcBef>
                        <a:spcAft>
                          <a:spcPts val="0"/>
                        </a:spcAft>
                      </a:pPr>
                      <a:r>
                        <a:rPr lang="en-US" sz="3600">
                          <a:effectLst/>
                        </a:rPr>
                        <a:t>+0.7</a:t>
                      </a:r>
                      <a:endParaRPr lang="en-US" sz="3600">
                        <a:effectLst/>
                        <a:latin typeface="Calibri"/>
                        <a:ea typeface="Times New Roman"/>
                        <a:cs typeface="Times New Roman"/>
                      </a:endParaRPr>
                    </a:p>
                  </a:txBody>
                  <a:tcPr marL="68580" marR="68580" marT="0" marB="0"/>
                </a:tc>
                <a:tc>
                  <a:txBody>
                    <a:bodyPr/>
                    <a:lstStyle/>
                    <a:p>
                      <a:pPr marL="0" marR="0">
                        <a:spcBef>
                          <a:spcPts val="0"/>
                        </a:spcBef>
                        <a:spcAft>
                          <a:spcPts val="0"/>
                        </a:spcAft>
                      </a:pPr>
                      <a:r>
                        <a:rPr lang="en-US" sz="3600" dirty="0">
                          <a:effectLst/>
                        </a:rPr>
                        <a:t>----</a:t>
                      </a:r>
                      <a:endParaRPr lang="en-US" sz="36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42442707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accent6">
                    <a:lumMod val="75000"/>
                  </a:schemeClr>
                </a:solidFill>
                <a:effectLst>
                  <a:outerShdw blurRad="50800" dist="38100" algn="l" rotWithShape="0">
                    <a:prstClr val="black">
                      <a:alpha val="40000"/>
                    </a:prstClr>
                  </a:outerShdw>
                </a:effectLst>
              </a:rPr>
              <a:t>In This Presentation</a:t>
            </a:r>
            <a:endParaRPr lang="en-US" sz="4000" b="1" dirty="0">
              <a:solidFill>
                <a:schemeClr val="accent6">
                  <a:lumMod val="75000"/>
                </a:schemeClr>
              </a:solidFill>
              <a:effectLst>
                <a:outerShdw blurRad="50800" dist="38100" algn="l" rotWithShape="0">
                  <a:prstClr val="black">
                    <a:alpha val="40000"/>
                  </a:prstClr>
                </a:outerShdw>
              </a:effectLst>
            </a:endParaRPr>
          </a:p>
        </p:txBody>
      </p:sp>
      <p:sp>
        <p:nvSpPr>
          <p:cNvPr id="3" name="Content Placeholder 2"/>
          <p:cNvSpPr>
            <a:spLocks noGrp="1"/>
          </p:cNvSpPr>
          <p:nvPr>
            <p:ph idx="1"/>
          </p:nvPr>
        </p:nvSpPr>
        <p:spPr/>
        <p:txBody>
          <a:bodyPr>
            <a:normAutofit lnSpcReduction="10000"/>
          </a:bodyPr>
          <a:lstStyle/>
          <a:p>
            <a:pPr marL="0" indent="0">
              <a:buNone/>
            </a:pPr>
            <a:r>
              <a:rPr lang="en-US" sz="2400" dirty="0" smtClean="0"/>
              <a:t>This PowerPoint presentation will assist you in better understanding the design features and usage of the Alliance for the Study of School Climate (ASSC) School Climate Assessment Instrument (SCAI). Included in the presentation will be the following:</a:t>
            </a:r>
          </a:p>
          <a:p>
            <a:r>
              <a:rPr lang="en-US" sz="2400" dirty="0" smtClean="0">
                <a:solidFill>
                  <a:schemeClr val="accent1">
                    <a:lumMod val="75000"/>
                  </a:schemeClr>
                </a:solidFill>
              </a:rPr>
              <a:t>Explanation of the unique nature of the SCAI survey instruments</a:t>
            </a:r>
          </a:p>
          <a:p>
            <a:r>
              <a:rPr lang="en-US" sz="2400" dirty="0" smtClean="0">
                <a:solidFill>
                  <a:schemeClr val="accent1">
                    <a:lumMod val="75000"/>
                  </a:schemeClr>
                </a:solidFill>
              </a:rPr>
              <a:t>A brief explanation of why the SCAI obtains high levels of reliability, and high correlations with other variables such as student achievement and is therefore the most predictive.</a:t>
            </a:r>
          </a:p>
          <a:p>
            <a:r>
              <a:rPr lang="en-US" sz="2400" dirty="0" smtClean="0">
                <a:solidFill>
                  <a:schemeClr val="accent1">
                    <a:lumMod val="75000"/>
                  </a:schemeClr>
                </a:solidFill>
              </a:rPr>
              <a:t>A step-by-step construction and explanation of the ASSC roadmap and the growth pathway that it implies.</a:t>
            </a:r>
            <a:endParaRPr lang="en-US" sz="2400" dirty="0">
              <a:solidFill>
                <a:schemeClr val="accent1">
                  <a:lumMod val="75000"/>
                </a:schemeClr>
              </a:solidFill>
            </a:endParaRPr>
          </a:p>
        </p:txBody>
      </p:sp>
    </p:spTree>
    <p:extLst>
      <p:ext uri="{BB962C8B-B14F-4D97-AF65-F5344CB8AC3E}">
        <p14:creationId xmlns:p14="http://schemas.microsoft.com/office/powerpoint/2010/main" val="3998272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sz="3200" b="1" dirty="0" smtClean="0">
                <a:solidFill>
                  <a:schemeClr val="accent6">
                    <a:lumMod val="75000"/>
                  </a:schemeClr>
                </a:solidFill>
                <a:effectLst>
                  <a:outerShdw blurRad="50800" dist="38100" dir="2700000" algn="tl" rotWithShape="0">
                    <a:prstClr val="black">
                      <a:alpha val="40000"/>
                    </a:prstClr>
                  </a:outerShdw>
                </a:effectLst>
              </a:rPr>
              <a:t>School Climate Score (SCAI) </a:t>
            </a:r>
            <a:br>
              <a:rPr lang="en-US" sz="3200" b="1" dirty="0" smtClean="0">
                <a:solidFill>
                  <a:schemeClr val="accent6">
                    <a:lumMod val="75000"/>
                  </a:schemeClr>
                </a:solidFill>
                <a:effectLst>
                  <a:outerShdw blurRad="50800" dist="38100" dir="2700000" algn="tl" rotWithShape="0">
                    <a:prstClr val="black">
                      <a:alpha val="40000"/>
                    </a:prstClr>
                  </a:outerShdw>
                </a:effectLst>
              </a:rPr>
            </a:br>
            <a:r>
              <a:rPr lang="en-US" sz="3200" b="1" dirty="0" smtClean="0">
                <a:solidFill>
                  <a:schemeClr val="accent6">
                    <a:lumMod val="75000"/>
                  </a:schemeClr>
                </a:solidFill>
                <a:effectLst>
                  <a:outerShdw blurRad="50800" dist="38100" dir="2700000" algn="tl" rotWithShape="0">
                    <a:prstClr val="black">
                      <a:alpha val="40000"/>
                    </a:prstClr>
                  </a:outerShdw>
                </a:effectLst>
              </a:rPr>
              <a:t>by Student Achievement (CA API)</a:t>
            </a:r>
            <a:endParaRPr lang="en-US" sz="3200" b="1" dirty="0">
              <a:solidFill>
                <a:schemeClr val="accent6">
                  <a:lumMod val="75000"/>
                </a:schemeClr>
              </a:solidFill>
              <a:effectLst>
                <a:outerShdw blurRad="50800" dist="38100" dir="2700000" algn="tl" rotWithShape="0">
                  <a:prstClr val="black">
                    <a:alpha val="40000"/>
                  </a:prstClr>
                </a:outerShdw>
              </a:effectLst>
            </a:endParaRPr>
          </a:p>
        </p:txBody>
      </p:sp>
      <p:graphicFrame>
        <p:nvGraphicFramePr>
          <p:cNvPr id="6147" name="Content Placeholder 3"/>
          <p:cNvGraphicFramePr>
            <a:graphicFrameLocks noGrp="1"/>
          </p:cNvGraphicFramePr>
          <p:nvPr>
            <p:ph idx="1"/>
            <p:extLst>
              <p:ext uri="{D42A27DB-BD31-4B8C-83A1-F6EECF244321}">
                <p14:modId xmlns:p14="http://schemas.microsoft.com/office/powerpoint/2010/main" val="4216502294"/>
              </p:ext>
            </p:extLst>
          </p:nvPr>
        </p:nvGraphicFramePr>
        <p:xfrm>
          <a:off x="1518603" y="1524000"/>
          <a:ext cx="6426200" cy="3200400"/>
        </p:xfrm>
        <a:graphic>
          <a:graphicData uri="http://schemas.openxmlformats.org/presentationml/2006/ole">
            <mc:AlternateContent xmlns:mc="http://schemas.openxmlformats.org/markup-compatibility/2006">
              <mc:Choice xmlns:v="urn:schemas-microsoft-com:vml" Requires="v">
                <p:oleObj spid="_x0000_s1092" name="Worksheet" r:id="rId5" imgW="8343900" imgH="4752885" progId="Excel.Sheet.8">
                  <p:embed/>
                </p:oleObj>
              </mc:Choice>
              <mc:Fallback>
                <p:oleObj name="Worksheet" r:id="rId5" imgW="8343900" imgH="4752885" progId="Excel.Sheet.8">
                  <p:embed/>
                  <p:pic>
                    <p:nvPicPr>
                      <p:cNvPr id="0" name=""/>
                      <p:cNvPicPr>
                        <a:picLocks noGrp="1" noChangeArrowheads="1"/>
                      </p:cNvPicPr>
                      <p:nvPr/>
                    </p:nvPicPr>
                    <p:blipFill>
                      <a:blip r:embed="rId6"/>
                      <a:srcRect/>
                      <a:stretch>
                        <a:fillRect/>
                      </a:stretch>
                    </p:blipFill>
                    <p:spPr bwMode="auto">
                      <a:xfrm>
                        <a:off x="1518603" y="1524000"/>
                        <a:ext cx="6426200" cy="3200400"/>
                      </a:xfrm>
                      <a:prstGeom prst="rect">
                        <a:avLst/>
                      </a:prstGeom>
                      <a:noFill/>
                      <a:ln>
                        <a:noFill/>
                      </a:ln>
                      <a:extLst/>
                    </p:spPr>
                  </p:pic>
                </p:oleObj>
              </mc:Fallback>
            </mc:AlternateContent>
          </a:graphicData>
        </a:graphic>
      </p:graphicFrame>
      <p:sp>
        <p:nvSpPr>
          <p:cNvPr id="6149" name="TextBox 2"/>
          <p:cNvSpPr txBox="1">
            <a:spLocks noChangeArrowheads="1"/>
          </p:cNvSpPr>
          <p:nvPr/>
        </p:nvSpPr>
        <p:spPr bwMode="auto">
          <a:xfrm>
            <a:off x="3200400" y="4668520"/>
            <a:ext cx="3733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dirty="0" smtClean="0">
                <a:solidFill>
                  <a:schemeClr val="accent6">
                    <a:lumMod val="75000"/>
                  </a:schemeClr>
                </a:solidFill>
              </a:rPr>
              <a:t>Student </a:t>
            </a:r>
            <a:r>
              <a:rPr lang="en-US" dirty="0">
                <a:solidFill>
                  <a:schemeClr val="accent6">
                    <a:lumMod val="75000"/>
                  </a:schemeClr>
                </a:solidFill>
              </a:rPr>
              <a:t>Achievement Scores</a:t>
            </a:r>
          </a:p>
        </p:txBody>
      </p:sp>
      <p:sp>
        <p:nvSpPr>
          <p:cNvPr id="7" name="TextBox 6"/>
          <p:cNvSpPr txBox="1"/>
          <p:nvPr/>
        </p:nvSpPr>
        <p:spPr>
          <a:xfrm>
            <a:off x="1067098" y="2029460"/>
            <a:ext cx="461665" cy="2819400"/>
          </a:xfrm>
          <a:prstGeom prst="rect">
            <a:avLst/>
          </a:prstGeom>
          <a:noFill/>
        </p:spPr>
        <p:txBody>
          <a:bodyPr vert="vert">
            <a:spAutoFit/>
          </a:bodyPr>
          <a:lstStyle/>
          <a:p>
            <a:pPr>
              <a:defRPr/>
            </a:pPr>
            <a:r>
              <a:rPr lang="en-US" dirty="0">
                <a:solidFill>
                  <a:schemeClr val="accent6">
                    <a:lumMod val="75000"/>
                  </a:schemeClr>
                </a:solidFill>
              </a:rPr>
              <a:t>School Climate Rating</a:t>
            </a:r>
          </a:p>
        </p:txBody>
      </p:sp>
      <p:sp>
        <p:nvSpPr>
          <p:cNvPr id="3" name="TextBox 2"/>
          <p:cNvSpPr txBox="1"/>
          <p:nvPr/>
        </p:nvSpPr>
        <p:spPr>
          <a:xfrm>
            <a:off x="533401" y="5181600"/>
            <a:ext cx="8153400" cy="1477328"/>
          </a:xfrm>
          <a:prstGeom prst="rect">
            <a:avLst/>
          </a:prstGeom>
          <a:noFill/>
        </p:spPr>
        <p:txBody>
          <a:bodyPr wrap="square" rtlCol="0">
            <a:spAutoFit/>
          </a:bodyPr>
          <a:lstStyle/>
          <a:p>
            <a:r>
              <a:rPr lang="en-US" dirty="0" smtClean="0"/>
              <a:t>When ASSC SCAI School Climate ratings at any school are correlated with the student achievement scores at that school, we find a very strong relationship. As you can see in the scatter plot figure from one data set, when the climate is high, the achievement is high, and when the climate is low the achievement is also low. This degree of correlation (+0.7) is only obtained with the SCAI. </a:t>
            </a:r>
            <a:endParaRPr lang="en-US" dirty="0"/>
          </a:p>
        </p:txBody>
      </p:sp>
    </p:spTree>
    <p:extLst>
      <p:ext uri="{BB962C8B-B14F-4D97-AF65-F5344CB8AC3E}">
        <p14:creationId xmlns:p14="http://schemas.microsoft.com/office/powerpoint/2010/main" val="20273518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Content Placeholder 2"/>
          <p:cNvSpPr>
            <a:spLocks noGrp="1"/>
          </p:cNvSpPr>
          <p:nvPr>
            <p:ph idx="1"/>
          </p:nvPr>
        </p:nvSpPr>
        <p:spPr>
          <a:xfrm>
            <a:off x="381000" y="1828800"/>
            <a:ext cx="8305800" cy="4724400"/>
          </a:xfrm>
          <a:solidFill>
            <a:schemeClr val="bg1"/>
          </a:solidFill>
        </p:spPr>
        <p:txBody>
          <a:bodyPr>
            <a:normAutofit fontScale="55000" lnSpcReduction="20000"/>
          </a:bodyPr>
          <a:lstStyle/>
          <a:p>
            <a:pPr marL="0" indent="0">
              <a:buNone/>
            </a:pPr>
            <a:r>
              <a:rPr lang="en-US" sz="3800" dirty="0" smtClean="0"/>
              <a:t>The ASSC SCAI assumes school climate to mean the “essential phenomenon” at the school. So SCAI content includes items related to values, practices, and symptoms of problems, as well as the root causes of potential problems. Both causes and effects are measured in each of the following eight ASSC school climate dimensions listed below – which are intended to capture the whole of a school’s climate. </a:t>
            </a:r>
          </a:p>
          <a:p>
            <a:pPr marL="514350" indent="-514350" eaLnBrk="1" hangingPunct="1">
              <a:buFont typeface="Verdana" pitchFamily="34" charset="0"/>
              <a:buAutoNum type="arabicPeriod"/>
            </a:pPr>
            <a:endParaRPr lang="en-US" dirty="0" smtClean="0"/>
          </a:p>
          <a:p>
            <a:pPr marL="514350" indent="-514350" eaLnBrk="1" hangingPunct="1">
              <a:buFont typeface="Verdana" pitchFamily="34" charset="0"/>
              <a:buAutoNum type="arabicPeriod"/>
            </a:pPr>
            <a:r>
              <a:rPr lang="en-US" sz="3800" dirty="0" smtClean="0">
                <a:solidFill>
                  <a:schemeClr val="accent6">
                    <a:lumMod val="75000"/>
                  </a:schemeClr>
                </a:solidFill>
              </a:rPr>
              <a:t>Physical Appearance</a:t>
            </a:r>
          </a:p>
          <a:p>
            <a:pPr marL="514350" indent="-514350" eaLnBrk="1" hangingPunct="1">
              <a:buFont typeface="Verdana" pitchFamily="34" charset="0"/>
              <a:buAutoNum type="arabicPeriod"/>
            </a:pPr>
            <a:r>
              <a:rPr lang="en-US" sz="3800" dirty="0" smtClean="0">
                <a:solidFill>
                  <a:schemeClr val="accent6">
                    <a:lumMod val="75000"/>
                  </a:schemeClr>
                </a:solidFill>
              </a:rPr>
              <a:t>Faculty Relations</a:t>
            </a:r>
          </a:p>
          <a:p>
            <a:pPr marL="514350" indent="-514350" eaLnBrk="1" hangingPunct="1">
              <a:buFont typeface="Verdana" pitchFamily="34" charset="0"/>
              <a:buAutoNum type="arabicPeriod"/>
            </a:pPr>
            <a:r>
              <a:rPr lang="en-US" sz="3800" dirty="0" smtClean="0">
                <a:solidFill>
                  <a:schemeClr val="accent6">
                    <a:lumMod val="75000"/>
                  </a:schemeClr>
                </a:solidFill>
              </a:rPr>
              <a:t>Student Interactions</a:t>
            </a:r>
          </a:p>
          <a:p>
            <a:pPr marL="514350" indent="-514350" eaLnBrk="1" hangingPunct="1">
              <a:buFont typeface="Verdana" pitchFamily="34" charset="0"/>
              <a:buAutoNum type="arabicPeriod"/>
            </a:pPr>
            <a:r>
              <a:rPr lang="en-US" sz="3800" dirty="0" smtClean="0">
                <a:solidFill>
                  <a:schemeClr val="accent6">
                    <a:lumMod val="75000"/>
                  </a:schemeClr>
                </a:solidFill>
              </a:rPr>
              <a:t>Leadership and Decision-Making</a:t>
            </a:r>
          </a:p>
          <a:p>
            <a:pPr marL="514350" indent="-514350" eaLnBrk="1" hangingPunct="1">
              <a:buFont typeface="Verdana" pitchFamily="34" charset="0"/>
              <a:buAutoNum type="arabicPeriod"/>
            </a:pPr>
            <a:r>
              <a:rPr lang="en-US" sz="3800" dirty="0" smtClean="0">
                <a:solidFill>
                  <a:schemeClr val="accent6">
                    <a:lumMod val="75000"/>
                  </a:schemeClr>
                </a:solidFill>
              </a:rPr>
              <a:t>Discipline Environment</a:t>
            </a:r>
          </a:p>
          <a:p>
            <a:pPr marL="514350" indent="-514350" eaLnBrk="1" hangingPunct="1">
              <a:buFont typeface="Verdana" pitchFamily="34" charset="0"/>
              <a:buAutoNum type="arabicPeriod"/>
            </a:pPr>
            <a:r>
              <a:rPr lang="en-US" sz="3800" dirty="0" smtClean="0">
                <a:solidFill>
                  <a:schemeClr val="accent6">
                    <a:lumMod val="75000"/>
                  </a:schemeClr>
                </a:solidFill>
              </a:rPr>
              <a:t>Learning and Assessment</a:t>
            </a:r>
          </a:p>
          <a:p>
            <a:pPr marL="514350" indent="-514350" eaLnBrk="1" hangingPunct="1">
              <a:buFont typeface="Verdana" pitchFamily="34" charset="0"/>
              <a:buAutoNum type="arabicPeriod"/>
            </a:pPr>
            <a:r>
              <a:rPr lang="en-US" sz="3800" dirty="0" smtClean="0">
                <a:solidFill>
                  <a:schemeClr val="accent6">
                    <a:lumMod val="75000"/>
                  </a:schemeClr>
                </a:solidFill>
              </a:rPr>
              <a:t>Social and Emotional Culture</a:t>
            </a:r>
          </a:p>
          <a:p>
            <a:pPr marL="514350" indent="-514350" eaLnBrk="1" hangingPunct="1">
              <a:buFont typeface="Verdana" pitchFamily="34" charset="0"/>
              <a:buAutoNum type="arabicPeriod"/>
            </a:pPr>
            <a:r>
              <a:rPr lang="en-US" sz="3800" dirty="0" smtClean="0">
                <a:solidFill>
                  <a:schemeClr val="accent6">
                    <a:lumMod val="75000"/>
                  </a:schemeClr>
                </a:solidFill>
              </a:rPr>
              <a:t>Community Relations</a:t>
            </a:r>
          </a:p>
        </p:txBody>
      </p:sp>
      <p:sp>
        <p:nvSpPr>
          <p:cNvPr id="2" name="Title 1"/>
          <p:cNvSpPr>
            <a:spLocks noGrp="1"/>
          </p:cNvSpPr>
          <p:nvPr>
            <p:ph type="title"/>
          </p:nvPr>
        </p:nvSpPr>
        <p:spPr>
          <a:xfrm>
            <a:off x="304800" y="304800"/>
            <a:ext cx="8183562" cy="1143000"/>
          </a:xfrm>
        </p:spPr>
        <p:txBody>
          <a:bodyPr wrap="square" lIns="91440" tIns="45720" rIns="91440" bIns="45720" numCol="1" anchorCtr="0" compatLnSpc="1">
            <a:prstTxWarp prst="textNoShape">
              <a:avLst/>
            </a:prstTxWarp>
          </a:bodyPr>
          <a:lstStyle/>
          <a:p>
            <a:pPr eaLnBrk="1" fontAlgn="auto" hangingPunct="1">
              <a:spcAft>
                <a:spcPts val="0"/>
              </a:spcAft>
              <a:defRPr/>
            </a:pPr>
            <a:r>
              <a:rPr lang="en-US" sz="3200" b="1" dirty="0" smtClean="0">
                <a:solidFill>
                  <a:schemeClr val="accent6">
                    <a:lumMod val="75000"/>
                  </a:schemeClr>
                </a:solidFill>
                <a:effectLst>
                  <a:outerShdw blurRad="50800" dist="38100" dir="5400000" algn="t" rotWithShape="0">
                    <a:prstClr val="black">
                      <a:alpha val="40000"/>
                    </a:prstClr>
                  </a:outerShdw>
                </a:effectLst>
              </a:rPr>
              <a:t>A Complete Picture of the School Climate:   </a:t>
            </a:r>
            <a:br>
              <a:rPr lang="en-US" sz="3200" b="1" dirty="0" smtClean="0">
                <a:solidFill>
                  <a:schemeClr val="accent6">
                    <a:lumMod val="75000"/>
                  </a:schemeClr>
                </a:solidFill>
                <a:effectLst>
                  <a:outerShdw blurRad="50800" dist="38100" dir="5400000" algn="t" rotWithShape="0">
                    <a:prstClr val="black">
                      <a:alpha val="40000"/>
                    </a:prstClr>
                  </a:outerShdw>
                </a:effectLst>
              </a:rPr>
            </a:br>
            <a:r>
              <a:rPr lang="en-US" sz="3200" b="1" dirty="0" smtClean="0">
                <a:solidFill>
                  <a:schemeClr val="accent6">
                    <a:lumMod val="75000"/>
                  </a:schemeClr>
                </a:solidFill>
                <a:effectLst>
                  <a:outerShdw blurRad="50800" dist="38100" dir="5400000" algn="t" rotWithShape="0">
                    <a:prstClr val="black">
                      <a:alpha val="40000"/>
                    </a:prstClr>
                  </a:outerShdw>
                </a:effectLst>
              </a:rPr>
              <a:t>The Eight Dimensions used in the ASSC SCAI</a:t>
            </a:r>
          </a:p>
        </p:txBody>
      </p:sp>
    </p:spTree>
    <p:extLst>
      <p:ext uri="{BB962C8B-B14F-4D97-AF65-F5344CB8AC3E}">
        <p14:creationId xmlns:p14="http://schemas.microsoft.com/office/powerpoint/2010/main" val="4274602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64572771"/>
              </p:ext>
            </p:extLst>
          </p:nvPr>
        </p:nvGraphicFramePr>
        <p:xfrm>
          <a:off x="457200" y="2133600"/>
          <a:ext cx="8229601" cy="2286000"/>
        </p:xfrm>
        <a:graphic>
          <a:graphicData uri="http://schemas.openxmlformats.org/drawingml/2006/table">
            <a:tbl>
              <a:tblPr firstRow="1" bandRow="1">
                <a:tableStyleId>{5C22544A-7EE6-4342-B048-85BDC9FD1C3A}</a:tableStyleId>
              </a:tblPr>
              <a:tblGrid>
                <a:gridCol w="1639534"/>
                <a:gridCol w="2298860"/>
                <a:gridCol w="2233807"/>
                <a:gridCol w="2057400"/>
              </a:tblGrid>
              <a:tr h="666750">
                <a:tc>
                  <a:txBody>
                    <a:bodyPr/>
                    <a:lstStyle/>
                    <a:p>
                      <a:endParaRPr lang="en-US" dirty="0"/>
                    </a:p>
                  </a:txBody>
                  <a:tcPr marL="91954" marR="91954"/>
                </a:tc>
                <a:tc>
                  <a:txBody>
                    <a:bodyPr/>
                    <a:lstStyle/>
                    <a:p>
                      <a:r>
                        <a:rPr lang="en-US" dirty="0" smtClean="0"/>
                        <a:t>High </a:t>
                      </a:r>
                    </a:p>
                    <a:p>
                      <a:r>
                        <a:rPr lang="en-US" dirty="0" smtClean="0"/>
                        <a:t>(level 3)</a:t>
                      </a:r>
                      <a:endParaRPr lang="en-US" dirty="0"/>
                    </a:p>
                  </a:txBody>
                  <a:tcPr marL="91954" marR="91954"/>
                </a:tc>
                <a:tc>
                  <a:txBody>
                    <a:bodyPr/>
                    <a:lstStyle/>
                    <a:p>
                      <a:r>
                        <a:rPr lang="en-US" dirty="0" smtClean="0"/>
                        <a:t>Middle</a:t>
                      </a:r>
                      <a:r>
                        <a:rPr lang="en-US" baseline="0" dirty="0" smtClean="0"/>
                        <a:t> </a:t>
                      </a:r>
                    </a:p>
                    <a:p>
                      <a:r>
                        <a:rPr lang="en-US" baseline="0" dirty="0" smtClean="0"/>
                        <a:t>(level 2)</a:t>
                      </a:r>
                      <a:endParaRPr lang="en-US" dirty="0"/>
                    </a:p>
                  </a:txBody>
                  <a:tcPr marL="91954" marR="91954"/>
                </a:tc>
                <a:tc>
                  <a:txBody>
                    <a:bodyPr/>
                    <a:lstStyle/>
                    <a:p>
                      <a:r>
                        <a:rPr lang="en-US" dirty="0" smtClean="0"/>
                        <a:t>Low</a:t>
                      </a:r>
                    </a:p>
                    <a:p>
                      <a:r>
                        <a:rPr lang="en-US" dirty="0" smtClean="0"/>
                        <a:t>(Level 1)</a:t>
                      </a:r>
                      <a:endParaRPr lang="en-US" dirty="0"/>
                    </a:p>
                  </a:txBody>
                  <a:tcPr marL="91954" marR="91954"/>
                </a:tc>
              </a:tr>
              <a:tr h="952500">
                <a:tc>
                  <a:txBody>
                    <a:bodyPr/>
                    <a:lstStyle/>
                    <a:p>
                      <a:r>
                        <a:rPr lang="en-US" i="1" dirty="0" smtClean="0">
                          <a:latin typeface="Arial Narrow" pitchFamily="34" charset="0"/>
                        </a:rPr>
                        <a:t>From scale 5 re: Discipline  </a:t>
                      </a:r>
                      <a:endParaRPr lang="en-US" i="1" dirty="0">
                        <a:latin typeface="Arial Narrow" pitchFamily="34" charset="0"/>
                      </a:endParaRPr>
                    </a:p>
                  </a:txBody>
                  <a:tcPr marL="91954" marR="91954"/>
                </a:tc>
                <a:tc>
                  <a:txBody>
                    <a:bodyPr/>
                    <a:lstStyle/>
                    <a:p>
                      <a:r>
                        <a:rPr lang="en-US" dirty="0" smtClean="0"/>
                        <a:t>Maximum use of Student Generated Ideas</a:t>
                      </a:r>
                      <a:endParaRPr lang="en-US" dirty="0"/>
                    </a:p>
                  </a:txBody>
                  <a:tcPr marL="91954" marR="91954"/>
                </a:tc>
                <a:tc>
                  <a:txBody>
                    <a:bodyPr/>
                    <a:lstStyle/>
                    <a:p>
                      <a:r>
                        <a:rPr lang="en-US" dirty="0" smtClean="0"/>
                        <a:t>Occasional use of student generated ideas</a:t>
                      </a:r>
                      <a:endParaRPr lang="en-US" dirty="0"/>
                    </a:p>
                  </a:txBody>
                  <a:tcPr marL="91954" marR="91954"/>
                </a:tc>
                <a:tc>
                  <a:txBody>
                    <a:bodyPr/>
                    <a:lstStyle/>
                    <a:p>
                      <a:r>
                        <a:rPr lang="en-US" dirty="0" smtClean="0"/>
                        <a:t>Teachers make the rules</a:t>
                      </a:r>
                      <a:endParaRPr lang="en-US" dirty="0"/>
                    </a:p>
                  </a:txBody>
                  <a:tcPr marL="91954" marR="91954"/>
                </a:tc>
              </a:tr>
              <a:tr h="666750">
                <a:tc gridSpan="4">
                  <a:txBody>
                    <a:bodyPr/>
                    <a:lstStyle/>
                    <a:p>
                      <a:r>
                        <a:rPr lang="en-US" sz="2400" dirty="0" smtClean="0"/>
                        <a:t>----------------------------5----------4-----------3----------2---------1------</a:t>
                      </a:r>
                      <a:endParaRPr lang="en-US" sz="2400" dirty="0"/>
                    </a:p>
                  </a:txBody>
                  <a:tcPr marL="91954" marR="91954"/>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bl>
          </a:graphicData>
        </a:graphic>
      </p:graphicFrame>
      <p:sp>
        <p:nvSpPr>
          <p:cNvPr id="2" name="Title 1"/>
          <p:cNvSpPr>
            <a:spLocks noGrp="1"/>
          </p:cNvSpPr>
          <p:nvPr>
            <p:ph type="title"/>
          </p:nvPr>
        </p:nvSpPr>
        <p:spPr>
          <a:xfrm>
            <a:off x="569913" y="433388"/>
            <a:ext cx="8229600" cy="1143000"/>
          </a:xfrm>
        </p:spPr>
        <p:txBody>
          <a:bodyPr>
            <a:normAutofit fontScale="90000"/>
          </a:bodyPr>
          <a:lstStyle/>
          <a:p>
            <a:pPr eaLnBrk="1" fontAlgn="auto" hangingPunct="1">
              <a:spcAft>
                <a:spcPts val="0"/>
              </a:spcAft>
              <a:defRPr/>
            </a:pPr>
            <a:r>
              <a:rPr lang="en-US" b="1" dirty="0" smtClean="0">
                <a:solidFill>
                  <a:schemeClr val="accent6">
                    <a:lumMod val="75000"/>
                  </a:schemeClr>
                </a:solidFill>
                <a:effectLst>
                  <a:outerShdw blurRad="50800" dist="38100" dir="2700000" algn="tl" rotWithShape="0">
                    <a:prstClr val="black">
                      <a:alpha val="40000"/>
                    </a:prstClr>
                  </a:outerShdw>
                </a:effectLst>
              </a:rPr>
              <a:t>Sample Item from the ASSC SCAI-S-G</a:t>
            </a:r>
            <a:br>
              <a:rPr lang="en-US" b="1" dirty="0" smtClean="0">
                <a:solidFill>
                  <a:schemeClr val="accent6">
                    <a:lumMod val="75000"/>
                  </a:schemeClr>
                </a:solidFill>
                <a:effectLst>
                  <a:outerShdw blurRad="50800" dist="38100" dir="2700000" algn="tl" rotWithShape="0">
                    <a:prstClr val="black">
                      <a:alpha val="40000"/>
                    </a:prstClr>
                  </a:outerShdw>
                </a:effectLst>
              </a:rPr>
            </a:br>
            <a:r>
              <a:rPr lang="en-US" sz="3100" b="1" dirty="0" smtClean="0">
                <a:solidFill>
                  <a:schemeClr val="accent6">
                    <a:lumMod val="75000"/>
                  </a:schemeClr>
                </a:solidFill>
                <a:effectLst>
                  <a:outerShdw blurRad="50800" dist="38100" dir="2700000" algn="tl" rotWithShape="0">
                    <a:prstClr val="black">
                      <a:alpha val="40000"/>
                    </a:prstClr>
                  </a:outerShdw>
                </a:effectLst>
              </a:rPr>
              <a:t>Reflecting the Unique Structure of the ASSC SCAI</a:t>
            </a:r>
            <a:endParaRPr lang="en-US" sz="3100" b="1" dirty="0">
              <a:solidFill>
                <a:schemeClr val="accent6">
                  <a:lumMod val="75000"/>
                </a:schemeClr>
              </a:solidFill>
              <a:effectLst>
                <a:outerShdw blurRad="50800" dist="38100" dir="2700000" algn="tl" rotWithShape="0">
                  <a:prstClr val="black">
                    <a:alpha val="40000"/>
                  </a:prstClr>
                </a:outerShdw>
              </a:effectLst>
            </a:endParaRPr>
          </a:p>
        </p:txBody>
      </p:sp>
      <p:sp>
        <p:nvSpPr>
          <p:cNvPr id="3" name="TextBox 2"/>
          <p:cNvSpPr txBox="1"/>
          <p:nvPr/>
        </p:nvSpPr>
        <p:spPr>
          <a:xfrm>
            <a:off x="457200" y="4572000"/>
            <a:ext cx="8153400" cy="1631216"/>
          </a:xfrm>
          <a:prstGeom prst="rect">
            <a:avLst/>
          </a:prstGeom>
          <a:noFill/>
        </p:spPr>
        <p:txBody>
          <a:bodyPr wrap="square" rtlCol="0">
            <a:spAutoFit/>
          </a:bodyPr>
          <a:lstStyle/>
          <a:p>
            <a:r>
              <a:rPr lang="en-US" sz="2000" dirty="0" smtClean="0"/>
              <a:t>One of the most significant differences between the SCAI surveys and other climate surveys is that the SCAI uses an analytic trait scale format vs. a Likert scale format. The result is 1) much more accurate/precise ratings, 2) higher levels of reliability among participants, and 3) more usable data once it is collected (e.g., since the cure is implied in the diagnosis).</a:t>
            </a:r>
            <a:endParaRPr lang="en-US" sz="2000" dirty="0"/>
          </a:p>
        </p:txBody>
      </p:sp>
    </p:spTree>
    <p:extLst>
      <p:ext uri="{BB962C8B-B14F-4D97-AF65-F5344CB8AC3E}">
        <p14:creationId xmlns:p14="http://schemas.microsoft.com/office/powerpoint/2010/main" val="19374471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6">
                    <a:lumMod val="75000"/>
                  </a:schemeClr>
                </a:solidFill>
                <a:effectLst>
                  <a:outerShdw blurRad="50800" dist="38100" algn="l" rotWithShape="0">
                    <a:prstClr val="black">
                      <a:alpha val="40000"/>
                    </a:prstClr>
                  </a:outerShdw>
                </a:effectLst>
              </a:rPr>
              <a:t>SCAI Ratings imply </a:t>
            </a:r>
            <a:br>
              <a:rPr lang="en-US" b="1" dirty="0" smtClean="0">
                <a:solidFill>
                  <a:schemeClr val="accent6">
                    <a:lumMod val="75000"/>
                  </a:schemeClr>
                </a:solidFill>
                <a:effectLst>
                  <a:outerShdw blurRad="50800" dist="38100" algn="l" rotWithShape="0">
                    <a:prstClr val="black">
                      <a:alpha val="40000"/>
                    </a:prstClr>
                  </a:outerShdw>
                </a:effectLst>
              </a:rPr>
            </a:br>
            <a:r>
              <a:rPr lang="en-US" b="1" dirty="0" smtClean="0">
                <a:solidFill>
                  <a:schemeClr val="accent6">
                    <a:lumMod val="75000"/>
                  </a:schemeClr>
                </a:solidFill>
                <a:effectLst>
                  <a:outerShdw blurRad="50800" dist="38100" algn="l" rotWithShape="0">
                    <a:prstClr val="black">
                      <a:alpha val="40000"/>
                    </a:prstClr>
                  </a:outerShdw>
                </a:effectLst>
              </a:rPr>
              <a:t>Levels of Phenomenon </a:t>
            </a:r>
            <a:endParaRPr lang="en-US" b="1" dirty="0">
              <a:solidFill>
                <a:schemeClr val="accent6">
                  <a:lumMod val="75000"/>
                </a:schemeClr>
              </a:solidFill>
              <a:effectLst>
                <a:outerShdw blurRad="50800" dist="38100" algn="l" rotWithShape="0">
                  <a:prstClr val="black">
                    <a:alpha val="40000"/>
                  </a:prstClr>
                </a:outerShdw>
              </a:effectLst>
            </a:endParaRPr>
          </a:p>
        </p:txBody>
      </p:sp>
      <p:sp>
        <p:nvSpPr>
          <p:cNvPr id="3" name="Content Placeholder 2"/>
          <p:cNvSpPr>
            <a:spLocks noGrp="1"/>
          </p:cNvSpPr>
          <p:nvPr>
            <p:ph idx="1"/>
          </p:nvPr>
        </p:nvSpPr>
        <p:spPr/>
        <p:txBody>
          <a:bodyPr>
            <a:normAutofit/>
          </a:bodyPr>
          <a:lstStyle/>
          <a:p>
            <a:pPr marL="0" indent="0">
              <a:buNone/>
            </a:pPr>
            <a:r>
              <a:rPr lang="en-US" sz="2400" dirty="0" smtClean="0"/>
              <a:t>In the next slide, the table represents three levels of school phenomenon. What we find is that the various phenomenon at any particular school  tends to reflect a particular level – everything at the school tends to be aligned with either low, middle or high level principles and qualities. What this finding shows is that both a school’s practices and outcomes tend to reflect its guiding values, references and principles. More about this later. </a:t>
            </a:r>
            <a:endParaRPr lang="en-US" sz="2400" dirty="0"/>
          </a:p>
        </p:txBody>
      </p:sp>
    </p:spTree>
    <p:extLst>
      <p:ext uri="{BB962C8B-B14F-4D97-AF65-F5344CB8AC3E}">
        <p14:creationId xmlns:p14="http://schemas.microsoft.com/office/powerpoint/2010/main" val="39160745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947" name="Group 35"/>
          <p:cNvGraphicFramePr>
            <a:graphicFrameLocks noGrp="1"/>
          </p:cNvGraphicFramePr>
          <p:nvPr>
            <p:ph idx="1"/>
            <p:extLst>
              <p:ext uri="{D42A27DB-BD31-4B8C-83A1-F6EECF244321}">
                <p14:modId xmlns:p14="http://schemas.microsoft.com/office/powerpoint/2010/main" val="911800674"/>
              </p:ext>
            </p:extLst>
          </p:nvPr>
        </p:nvGraphicFramePr>
        <p:xfrm>
          <a:off x="228599" y="1219201"/>
          <a:ext cx="8458202" cy="5562599"/>
        </p:xfrm>
        <a:graphic>
          <a:graphicData uri="http://schemas.openxmlformats.org/drawingml/2006/table">
            <a:tbl>
              <a:tblPr/>
              <a:tblGrid>
                <a:gridCol w="1862357"/>
                <a:gridCol w="2250347"/>
                <a:gridCol w="2230538"/>
                <a:gridCol w="2114960"/>
              </a:tblGrid>
              <a:tr h="416952">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rgbClr val="FFFFFF"/>
                        </a:solidFill>
                        <a:effectLst/>
                        <a:latin typeface="Calibri" pitchFamily="34" charset="0"/>
                        <a:cs typeface="Times New Roman" pitchFamily="18" charset="0"/>
                      </a:endParaRPr>
                    </a:p>
                  </a:txBody>
                  <a:tcPr marL="68966" marR="689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FFFF"/>
                          </a:solidFill>
                          <a:effectLst/>
                          <a:latin typeface="Calibri" pitchFamily="34" charset="0"/>
                          <a:cs typeface="Times New Roman" pitchFamily="18" charset="0"/>
                        </a:rPr>
                        <a:t>Level 3</a:t>
                      </a:r>
                    </a:p>
                  </a:txBody>
                  <a:tcPr marL="68966" marR="689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FFFF"/>
                          </a:solidFill>
                          <a:effectLst/>
                          <a:latin typeface="Calibri" pitchFamily="34" charset="0"/>
                          <a:cs typeface="Times New Roman" pitchFamily="18" charset="0"/>
                        </a:rPr>
                        <a:t>Level 2</a:t>
                      </a:r>
                    </a:p>
                  </a:txBody>
                  <a:tcPr marL="68966" marR="689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FFFF"/>
                          </a:solidFill>
                          <a:effectLst/>
                          <a:latin typeface="Calibri" pitchFamily="34" charset="0"/>
                          <a:cs typeface="Times New Roman" pitchFamily="18" charset="0"/>
                        </a:rPr>
                        <a:t>Level 1</a:t>
                      </a:r>
                    </a:p>
                  </a:txBody>
                  <a:tcPr marL="68966" marR="689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1695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Calibri" pitchFamily="34" charset="0"/>
                          <a:cs typeface="Times New Roman" pitchFamily="18" charset="0"/>
                        </a:rPr>
                        <a:t>System</a:t>
                      </a:r>
                    </a:p>
                  </a:txBody>
                  <a:tcPr marL="68966" marR="689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6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34" charset="0"/>
                          <a:cs typeface="Times New Roman" pitchFamily="18" charset="0"/>
                        </a:rPr>
                        <a:t>Intentional</a:t>
                      </a:r>
                    </a:p>
                  </a:txBody>
                  <a:tcPr marL="68966" marR="689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34" charset="0"/>
                          <a:cs typeface="Times New Roman" pitchFamily="18" charset="0"/>
                        </a:rPr>
                        <a:t>Semi-intentional</a:t>
                      </a:r>
                    </a:p>
                  </a:txBody>
                  <a:tcPr marL="68966" marR="689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34" charset="0"/>
                          <a:cs typeface="Times New Roman" pitchFamily="18" charset="0"/>
                        </a:rPr>
                        <a:t>Accidental</a:t>
                      </a:r>
                    </a:p>
                  </a:txBody>
                  <a:tcPr marL="68966" marR="689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1233484">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rgbClr val="000000"/>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Calibri" pitchFamily="34" charset="0"/>
                          <a:cs typeface="Times New Roman" pitchFamily="18" charset="0"/>
                        </a:rPr>
                        <a:t>Ethos</a:t>
                      </a:r>
                    </a:p>
                  </a:txBody>
                  <a:tcPr marL="68966" marR="689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6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Times New Roman" pitchFamily="18" charset="0"/>
                        </a:rPr>
                        <a:t>Sound vision translated into effective practice</a:t>
                      </a:r>
                    </a:p>
                  </a:txBody>
                  <a:tcPr marL="68966" marR="689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Times New Roman" pitchFamily="18" charset="0"/>
                        </a:rPr>
                        <a:t>Good intentions translated into practices that “work.”</a:t>
                      </a:r>
                    </a:p>
                  </a:txBody>
                  <a:tcPr marL="68966" marR="689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Times New Roman" pitchFamily="18" charset="0"/>
                        </a:rPr>
                        <a:t>Practices defined by the relative self-interest of faculty and staff</a:t>
                      </a:r>
                    </a:p>
                  </a:txBody>
                  <a:tcPr marL="68966" marR="689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5003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34" charset="0"/>
                          <a:cs typeface="Times New Roman" pitchFamily="18" charset="0"/>
                        </a:rPr>
                        <a:t>Level of Perception (LOP)</a:t>
                      </a:r>
                    </a:p>
                  </a:txBody>
                  <a:tcPr marL="68966" marR="689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6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34" charset="0"/>
                          <a:cs typeface="Times New Roman" pitchFamily="18" charset="0"/>
                        </a:rPr>
                        <a:t>System/Principle</a:t>
                      </a:r>
                    </a:p>
                  </a:txBody>
                  <a:tcPr marL="68966" marR="689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34" charset="0"/>
                          <a:cs typeface="Times New Roman" pitchFamily="18" charset="0"/>
                        </a:rPr>
                        <a:t>Program</a:t>
                      </a:r>
                    </a:p>
                  </a:txBody>
                  <a:tcPr marL="68966" marR="689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cap="none" normalizeH="0" baseline="0" dirty="0" smtClean="0">
                          <a:ln>
                            <a:noFill/>
                          </a:ln>
                          <a:solidFill>
                            <a:srgbClr val="000000"/>
                          </a:solidFill>
                          <a:effectLst/>
                          <a:latin typeface="Calibri" pitchFamily="34" charset="0"/>
                          <a:cs typeface="Times New Roman" pitchFamily="18" charset="0"/>
                        </a:rPr>
                        <a:t>Sensory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alibri" pitchFamily="34" charset="0"/>
                        <a:cs typeface="Times New Roman" pitchFamily="18" charset="0"/>
                      </a:endParaRPr>
                    </a:p>
                  </a:txBody>
                  <a:tcPr marL="68966" marR="689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100068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Calibri" pitchFamily="34" charset="0"/>
                          <a:cs typeface="Times New Roman" pitchFamily="18" charset="0"/>
                        </a:rPr>
                        <a:t>Effect on Students</a:t>
                      </a:r>
                    </a:p>
                  </a:txBody>
                  <a:tcPr marL="68966" marR="689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6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34" charset="0"/>
                          <a:cs typeface="Times New Roman" pitchFamily="18" charset="0"/>
                        </a:rPr>
                        <a:t>Liberating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Times New Roman" pitchFamily="18" charset="0"/>
                        </a:rPr>
                        <a:t>Experience changes students for the better</a:t>
                      </a:r>
                    </a:p>
                  </a:txBody>
                  <a:tcPr marL="68966" marR="689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34" charset="0"/>
                          <a:cs typeface="Times New Roman" pitchFamily="18" charset="0"/>
                        </a:rPr>
                        <a:t>Perpetuating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Times New Roman" pitchFamily="18" charset="0"/>
                        </a:rPr>
                        <a:t>Experience has a mixed effect on students</a:t>
                      </a:r>
                    </a:p>
                  </a:txBody>
                  <a:tcPr marL="68966" marR="689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34" charset="0"/>
                          <a:cs typeface="Times New Roman" pitchFamily="18" charset="0"/>
                        </a:rPr>
                        <a:t>Domesticating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Times New Roman" pitchFamily="18" charset="0"/>
                        </a:rPr>
                        <a:t>Experience has a net negative effect on students</a:t>
                      </a:r>
                    </a:p>
                  </a:txBody>
                  <a:tcPr marL="68966" marR="689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41695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Calibri" pitchFamily="34" charset="0"/>
                          <a:cs typeface="Times New Roman" pitchFamily="18" charset="0"/>
                        </a:rPr>
                        <a:t>Staff relations</a:t>
                      </a:r>
                    </a:p>
                  </a:txBody>
                  <a:tcPr marL="68966" marR="689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6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34" charset="0"/>
                          <a:cs typeface="Times New Roman" pitchFamily="18" charset="0"/>
                        </a:rPr>
                        <a:t>Collaborative</a:t>
                      </a:r>
                    </a:p>
                  </a:txBody>
                  <a:tcPr marL="68966" marR="689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34" charset="0"/>
                          <a:cs typeface="Times New Roman" pitchFamily="18" charset="0"/>
                        </a:rPr>
                        <a:t>Congenial</a:t>
                      </a:r>
                    </a:p>
                  </a:txBody>
                  <a:tcPr marL="68966" marR="689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34" charset="0"/>
                          <a:cs typeface="Times New Roman" pitchFamily="18" charset="0"/>
                        </a:rPr>
                        <a:t>Competitive</a:t>
                      </a:r>
                    </a:p>
                  </a:txBody>
                  <a:tcPr marL="68966" marR="689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7505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Calibri" pitchFamily="34" charset="0"/>
                          <a:cs typeface="Times New Roman" pitchFamily="18" charset="0"/>
                        </a:rPr>
                        <a:t>Psychological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Calibri" pitchFamily="34" charset="0"/>
                          <a:cs typeface="Times New Roman" pitchFamily="18" charset="0"/>
                        </a:rPr>
                        <a:t>Outcome</a:t>
                      </a:r>
                    </a:p>
                  </a:txBody>
                  <a:tcPr marL="68966" marR="689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6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34" charset="0"/>
                          <a:cs typeface="Times New Roman" pitchFamily="18" charset="0"/>
                        </a:rPr>
                        <a:t>Promotes a Psychology of Success</a:t>
                      </a:r>
                    </a:p>
                  </a:txBody>
                  <a:tcPr marL="68966" marR="689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34" charset="0"/>
                          <a:cs typeface="Times New Roman" pitchFamily="18" charset="0"/>
                        </a:rPr>
                        <a:t>Promotes a Mixed Psychology</a:t>
                      </a:r>
                    </a:p>
                  </a:txBody>
                  <a:tcPr marL="68966" marR="689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34" charset="0"/>
                          <a:cs typeface="Times New Roman" pitchFamily="18" charset="0"/>
                        </a:rPr>
                        <a:t>Promotes a Psychology of Failure</a:t>
                      </a:r>
                    </a:p>
                  </a:txBody>
                  <a:tcPr marL="68966" marR="689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59961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Calibri" pitchFamily="34" charset="0"/>
                          <a:cs typeface="Times New Roman" pitchFamily="18" charset="0"/>
                        </a:rPr>
                        <a:t>Achievement </a:t>
                      </a:r>
                    </a:p>
                  </a:txBody>
                  <a:tcPr marL="68966" marR="689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6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34" charset="0"/>
                          <a:cs typeface="Times New Roman" pitchFamily="18" charset="0"/>
                        </a:rPr>
                        <a:t>High</a:t>
                      </a:r>
                    </a:p>
                  </a:txBody>
                  <a:tcPr marL="68966" marR="689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34" charset="0"/>
                          <a:cs typeface="Times New Roman" pitchFamily="18" charset="0"/>
                        </a:rPr>
                        <a:t>Middle</a:t>
                      </a:r>
                    </a:p>
                  </a:txBody>
                  <a:tcPr marL="68966" marR="689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34" charset="0"/>
                          <a:cs typeface="Times New Roman" pitchFamily="18" charset="0"/>
                        </a:rPr>
                        <a:t>Low</a:t>
                      </a:r>
                    </a:p>
                  </a:txBody>
                  <a:tcPr marL="68966" marR="689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bl>
          </a:graphicData>
        </a:graphic>
      </p:graphicFrame>
      <p:sp>
        <p:nvSpPr>
          <p:cNvPr id="2" name="Title 1"/>
          <p:cNvSpPr>
            <a:spLocks noGrp="1"/>
          </p:cNvSpPr>
          <p:nvPr>
            <p:ph type="title"/>
          </p:nvPr>
        </p:nvSpPr>
        <p:spPr>
          <a:xfrm>
            <a:off x="304800" y="152400"/>
            <a:ext cx="8183563" cy="1052513"/>
          </a:xfrm>
        </p:spPr>
        <p:txBody>
          <a:bodyPr>
            <a:normAutofit/>
          </a:bodyPr>
          <a:lstStyle/>
          <a:p>
            <a:pPr eaLnBrk="1" fontAlgn="auto" hangingPunct="1">
              <a:spcAft>
                <a:spcPts val="0"/>
              </a:spcAft>
              <a:defRPr/>
            </a:pPr>
            <a:r>
              <a:rPr lang="en-US" sz="3600" b="1" dirty="0" smtClean="0">
                <a:solidFill>
                  <a:schemeClr val="accent6">
                    <a:lumMod val="75000"/>
                  </a:schemeClr>
                </a:solidFill>
                <a:effectLst>
                  <a:outerShdw blurRad="50800" dist="38100" dir="2700000" algn="tl" rotWithShape="0">
                    <a:prstClr val="black">
                      <a:alpha val="40000"/>
                    </a:prstClr>
                  </a:outerShdw>
                </a:effectLst>
              </a:rPr>
              <a:t>ASSC SCAI School Climate Levels</a:t>
            </a:r>
            <a:endParaRPr lang="en-US" sz="3600" b="1" dirty="0">
              <a:solidFill>
                <a:schemeClr val="accent6">
                  <a:lumMod val="75000"/>
                </a:schemeClr>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24625459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2"/>
          <p:cNvSpPr>
            <a:spLocks noGrp="1"/>
          </p:cNvSpPr>
          <p:nvPr>
            <p:ph idx="1"/>
          </p:nvPr>
        </p:nvSpPr>
        <p:spPr>
          <a:xfrm>
            <a:off x="381000" y="1600200"/>
            <a:ext cx="8305800" cy="4953000"/>
          </a:xfrm>
        </p:spPr>
        <p:txBody>
          <a:bodyPr>
            <a:normAutofit/>
          </a:bodyPr>
          <a:lstStyle/>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endParaRPr lang="en-US" dirty="0" smtClean="0"/>
          </a:p>
          <a:p>
            <a:pPr marL="109728" indent="0">
              <a:buNone/>
              <a:defRPr/>
            </a:pPr>
            <a:r>
              <a:rPr lang="en-US" sz="2000" dirty="0" smtClean="0"/>
              <a:t>A </a:t>
            </a:r>
            <a:r>
              <a:rPr lang="en-US" sz="2000" dirty="0"/>
              <a:t>“psychology of success” </a:t>
            </a:r>
            <a:r>
              <a:rPr lang="en-US" sz="2000" dirty="0" smtClean="0"/>
              <a:t>(POS) can be defined by the three well researched factors listed above. Each factor contributes strongly to student achievement and social and emotional well-being. A successful school (i.e., 3 </a:t>
            </a:r>
            <a:r>
              <a:rPr lang="en-US" sz="2000" dirty="0"/>
              <a:t>level) </a:t>
            </a:r>
            <a:r>
              <a:rPr lang="en-US" sz="2000" dirty="0" smtClean="0"/>
              <a:t>has </a:t>
            </a:r>
            <a:r>
              <a:rPr lang="en-US" sz="2000" dirty="0"/>
              <a:t>a </a:t>
            </a:r>
            <a:r>
              <a:rPr lang="en-US" sz="2000" dirty="0" smtClean="0"/>
              <a:t>POS that </a:t>
            </a:r>
            <a:r>
              <a:rPr lang="en-US" sz="2000" dirty="0"/>
              <a:t>pervades every aspect of </a:t>
            </a:r>
            <a:r>
              <a:rPr lang="en-US" sz="2000" dirty="0" smtClean="0"/>
              <a:t>what it does. Consequently a POS and its three sub-factors are imbedded into each SCAI item. As a result, the SCAI ratings are able to represent the degree to which more POS or POF is guiding the actions and experiences of the members of the school community. Each sub-factor is defined briefly on the next slide.</a:t>
            </a:r>
            <a:endParaRPr lang="en-US" sz="2000" dirty="0"/>
          </a:p>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endParaRPr lang="en-US" dirty="0" smtClean="0"/>
          </a:p>
        </p:txBody>
      </p:sp>
      <p:sp>
        <p:nvSpPr>
          <p:cNvPr id="2" name="Title 1"/>
          <p:cNvSpPr>
            <a:spLocks noGrp="1"/>
          </p:cNvSpPr>
          <p:nvPr>
            <p:ph type="title"/>
          </p:nvPr>
        </p:nvSpPr>
        <p:spPr>
          <a:xfrm>
            <a:off x="457200" y="381000"/>
            <a:ext cx="8229600" cy="1143000"/>
          </a:xfrm>
        </p:spPr>
        <p:txBody>
          <a:bodyPr>
            <a:normAutofit fontScale="90000"/>
          </a:bodyPr>
          <a:lstStyle/>
          <a:p>
            <a:pPr>
              <a:defRPr/>
            </a:pPr>
            <a:r>
              <a:rPr lang="en-US" sz="3600" b="1" dirty="0" smtClean="0">
                <a:solidFill>
                  <a:schemeClr val="accent6">
                    <a:lumMod val="75000"/>
                  </a:schemeClr>
                </a:solidFill>
                <a:effectLst>
                  <a:outerShdw blurRad="50800" dist="38100" algn="l" rotWithShape="0">
                    <a:prstClr val="black">
                      <a:alpha val="40000"/>
                    </a:prstClr>
                  </a:outerShdw>
                </a:effectLst>
              </a:rPr>
              <a:t>The Core of a Sound and Healthy School Climate: A </a:t>
            </a:r>
            <a:r>
              <a:rPr lang="en-US" sz="3600" b="1" dirty="0">
                <a:solidFill>
                  <a:schemeClr val="accent6">
                    <a:lumMod val="75000"/>
                  </a:schemeClr>
                </a:solidFill>
                <a:effectLst>
                  <a:outerShdw blurRad="50800" dist="38100" algn="l" rotWithShape="0">
                    <a:prstClr val="black">
                      <a:alpha val="40000"/>
                    </a:prstClr>
                  </a:outerShdw>
                </a:effectLst>
              </a:rPr>
              <a:t>Psychology of Success (POS</a:t>
            </a:r>
            <a:r>
              <a:rPr lang="en-US" sz="3600" b="1" dirty="0" smtClean="0">
                <a:solidFill>
                  <a:schemeClr val="accent6">
                    <a:lumMod val="75000"/>
                  </a:schemeClr>
                </a:solidFill>
                <a:effectLst>
                  <a:outerShdw blurRad="50800" dist="38100" algn="l" rotWithShape="0">
                    <a:prstClr val="black">
                      <a:alpha val="40000"/>
                    </a:prstClr>
                  </a:outerShdw>
                </a:effectLst>
              </a:rPr>
              <a:t>)</a:t>
            </a:r>
            <a:endParaRPr lang="en-US" b="1" dirty="0">
              <a:effectLst>
                <a:outerShdw blurRad="50800" dist="38100" dir="2700000" algn="tl" rotWithShape="0">
                  <a:prstClr val="black">
                    <a:alpha val="40000"/>
                  </a:prstClr>
                </a:outerShdw>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721924904"/>
              </p:ext>
            </p:extLst>
          </p:nvPr>
        </p:nvGraphicFramePr>
        <p:xfrm>
          <a:off x="685800" y="1676399"/>
          <a:ext cx="7772400" cy="1828801"/>
        </p:xfrm>
        <a:graphic>
          <a:graphicData uri="http://schemas.openxmlformats.org/drawingml/2006/table">
            <a:tbl>
              <a:tblPr/>
              <a:tblGrid>
                <a:gridCol w="3886200"/>
                <a:gridCol w="3886200"/>
              </a:tblGrid>
              <a:tr h="3639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Lucida Sans Unicode" pitchFamily="34" charset="0"/>
                          <a:cs typeface="Arial" charset="0"/>
                        </a:rPr>
                        <a:t>Psychology of Success (POS)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Lucida Sans Unicode" pitchFamily="34" charset="0"/>
                          <a:cs typeface="Arial" charset="0"/>
                        </a:rPr>
                        <a:t>Psychology of Failure (POF)</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9381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Lucida Sans Unicode" pitchFamily="34" charset="0"/>
                          <a:cs typeface="Arial" charset="0"/>
                        </a:rPr>
                        <a:t>Internal Locus of Control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Lucida Sans Unicode" pitchFamily="34" charset="0"/>
                          <a:cs typeface="Arial" charset="0"/>
                        </a:rPr>
                        <a:t>External Locus of Control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51203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Lucida Sans Unicode" pitchFamily="34" charset="0"/>
                          <a:cs typeface="Arial" charset="0"/>
                        </a:rPr>
                        <a:t>Belonging &amp; Acceptance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Lucida Sans Unicode" pitchFamily="34" charset="0"/>
                          <a:cs typeface="Arial" charset="0"/>
                        </a:rPr>
                        <a:t>Alienation and Worthlessness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457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Lucida Sans Unicode" pitchFamily="34" charset="0"/>
                          <a:cs typeface="Arial" charset="0"/>
                        </a:rPr>
                        <a:t>Growth-Orientation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Lucida Sans Unicode" pitchFamily="34" charset="0"/>
                          <a:cs typeface="Arial" charset="0"/>
                        </a:rPr>
                        <a:t>Fixed-Ability Orientation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bl>
          </a:graphicData>
        </a:graphic>
      </p:graphicFrame>
    </p:spTree>
    <p:extLst>
      <p:ext uri="{BB962C8B-B14F-4D97-AF65-F5344CB8AC3E}">
        <p14:creationId xmlns:p14="http://schemas.microsoft.com/office/powerpoint/2010/main" val="30216326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13224</TotalTime>
  <Words>2780</Words>
  <Application>Microsoft Office PowerPoint</Application>
  <PresentationFormat>On-screen Show (4:3)</PresentationFormat>
  <Paragraphs>383</Paragraphs>
  <Slides>27</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Office Theme</vt:lpstr>
      <vt:lpstr>Worksheet</vt:lpstr>
      <vt:lpstr> Self-Guided Presentation Exploring the School Effectiveness Roadmap:  “Where is Your School Currently on the Map? and in Which Direction is it Headed?    </vt:lpstr>
      <vt:lpstr>The Big Picture – School Effectiveness Roadmap</vt:lpstr>
      <vt:lpstr>In This Presentation</vt:lpstr>
      <vt:lpstr>School Climate Score (SCAI)  by Student Achievement (CA API)</vt:lpstr>
      <vt:lpstr>A Complete Picture of the School Climate:    The Eight Dimensions used in the ASSC SCAI</vt:lpstr>
      <vt:lpstr>Sample Item from the ASSC SCAI-S-G Reflecting the Unique Structure of the ASSC SCAI</vt:lpstr>
      <vt:lpstr>SCAI Ratings imply  Levels of Phenomenon </vt:lpstr>
      <vt:lpstr>ASSC SCAI School Climate Levels</vt:lpstr>
      <vt:lpstr>The Core of a Sound and Healthy School Climate: A Psychology of Success (POS)</vt:lpstr>
      <vt:lpstr>Psychology of Success (POS)</vt:lpstr>
      <vt:lpstr>Building the School Effectiveness “Roadmap”</vt:lpstr>
      <vt:lpstr>Roadmap Base: Teaching Style Matrix</vt:lpstr>
      <vt:lpstr>Teaching Style Matrix – Orientation by Function Level</vt:lpstr>
      <vt:lpstr>Translating the Matrix Logic to  the School Level</vt:lpstr>
      <vt:lpstr>School-Wide Orientation Matrix</vt:lpstr>
      <vt:lpstr>Overlaying Level by Style</vt:lpstr>
      <vt:lpstr>Teaching Style Matrix – Adding the School Levels</vt:lpstr>
      <vt:lpstr>Roadmap Elevation: Levels of Perception</vt:lpstr>
      <vt:lpstr>Levels of Perception (re: PCT)</vt:lpstr>
      <vt:lpstr>Applying the Correlation to the Roadmap</vt:lpstr>
      <vt:lpstr>SCAI School Climate Ratings, and Corresponding Predicted Student Achievement Score Correlations by Teaching Practice</vt:lpstr>
      <vt:lpstr>Putting it All Together</vt:lpstr>
      <vt:lpstr>The Complete Roadmap and Common Pathway on which Schools are Typically Located</vt:lpstr>
      <vt:lpstr>Why is the Roadmap Pathway Shaped as it is?</vt:lpstr>
      <vt:lpstr>Final Thoughts about the Roadmap</vt:lpstr>
      <vt:lpstr>Presenter Contact Information</vt:lpstr>
      <vt:lpstr>Correlation Table  Achievement by Climate Factors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S3 pppppp</dc:title>
  <dc:creator>John Shindler</dc:creator>
  <cp:lastModifiedBy>John</cp:lastModifiedBy>
  <cp:revision>142</cp:revision>
  <dcterms:created xsi:type="dcterms:W3CDTF">2011-03-02T05:35:05Z</dcterms:created>
  <dcterms:modified xsi:type="dcterms:W3CDTF">2018-08-01T05:07:12Z</dcterms:modified>
</cp:coreProperties>
</file>